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750" r:id="rId2"/>
    <p:sldId id="853" r:id="rId3"/>
    <p:sldId id="1141" r:id="rId4"/>
    <p:sldId id="1142" r:id="rId5"/>
    <p:sldId id="1143" r:id="rId6"/>
    <p:sldId id="1144" r:id="rId7"/>
    <p:sldId id="1145" r:id="rId8"/>
    <p:sldId id="405" r:id="rId9"/>
    <p:sldId id="1071" r:id="rId10"/>
    <p:sldId id="864" r:id="rId11"/>
    <p:sldId id="1081" r:id="rId12"/>
    <p:sldId id="856" r:id="rId13"/>
    <p:sldId id="1082" r:id="rId14"/>
    <p:sldId id="1154" r:id="rId15"/>
    <p:sldId id="1086" r:id="rId16"/>
    <p:sldId id="1083" r:id="rId17"/>
    <p:sldId id="1087" r:id="rId18"/>
    <p:sldId id="1072" r:id="rId19"/>
    <p:sldId id="1073" r:id="rId20"/>
    <p:sldId id="1088" r:id="rId21"/>
    <p:sldId id="1074" r:id="rId22"/>
    <p:sldId id="1089" r:id="rId23"/>
    <p:sldId id="1149" r:id="rId24"/>
    <p:sldId id="1146" r:id="rId25"/>
    <p:sldId id="1090" r:id="rId26"/>
    <p:sldId id="1148" r:id="rId27"/>
    <p:sldId id="1147" r:id="rId28"/>
    <p:sldId id="1153" r:id="rId29"/>
    <p:sldId id="1091" r:id="rId30"/>
    <p:sldId id="1152" r:id="rId31"/>
    <p:sldId id="1093" r:id="rId32"/>
    <p:sldId id="1151" r:id="rId33"/>
    <p:sldId id="1150" r:id="rId34"/>
    <p:sldId id="1094" r:id="rId35"/>
    <p:sldId id="1092" r:id="rId36"/>
    <p:sldId id="1075" r:id="rId37"/>
    <p:sldId id="1076" r:id="rId38"/>
    <p:sldId id="1155" r:id="rId39"/>
    <p:sldId id="1095" r:id="rId40"/>
    <p:sldId id="1096" r:id="rId41"/>
    <p:sldId id="1077" r:id="rId42"/>
    <p:sldId id="1097" r:id="rId43"/>
    <p:sldId id="1098" r:id="rId44"/>
    <p:sldId id="1099" r:id="rId45"/>
    <p:sldId id="1100" r:id="rId46"/>
    <p:sldId id="1101" r:id="rId47"/>
    <p:sldId id="1102" r:id="rId48"/>
    <p:sldId id="1103" r:id="rId49"/>
    <p:sldId id="1105" r:id="rId50"/>
    <p:sldId id="1106" r:id="rId51"/>
    <p:sldId id="1104" r:id="rId52"/>
    <p:sldId id="1107" r:id="rId53"/>
    <p:sldId id="1156" r:id="rId54"/>
    <p:sldId id="1157" r:id="rId55"/>
    <p:sldId id="1124" r:id="rId56"/>
    <p:sldId id="1125" r:id="rId57"/>
    <p:sldId id="1181" r:id="rId58"/>
    <p:sldId id="1119" r:id="rId59"/>
    <p:sldId id="1108" r:id="rId60"/>
    <p:sldId id="1158" r:id="rId61"/>
    <p:sldId id="1120" r:id="rId62"/>
    <p:sldId id="1160" r:id="rId63"/>
    <p:sldId id="1127" r:id="rId64"/>
    <p:sldId id="1121" r:id="rId65"/>
    <p:sldId id="1126" r:id="rId66"/>
    <p:sldId id="1122" r:id="rId67"/>
    <p:sldId id="1161" r:id="rId68"/>
    <p:sldId id="1128" r:id="rId69"/>
    <p:sldId id="1123" r:id="rId70"/>
    <p:sldId id="1078" r:id="rId71"/>
    <p:sldId id="1079" r:id="rId72"/>
    <p:sldId id="1129" r:id="rId73"/>
    <p:sldId id="1164" r:id="rId74"/>
    <p:sldId id="1179" r:id="rId75"/>
    <p:sldId id="1113"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FFF"/>
    <a:srgbClr val="FFFFFF"/>
    <a:srgbClr val="68C7C3"/>
    <a:srgbClr val="FDC112"/>
    <a:srgbClr val="1A93A8"/>
    <a:srgbClr val="FCC112"/>
    <a:srgbClr val="F15722"/>
    <a:srgbClr val="F15A25"/>
    <a:srgbClr val="424242"/>
    <a:srgbClr val="AEAF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74" autoAdjust="0"/>
    <p:restoredTop sz="94660"/>
  </p:normalViewPr>
  <p:slideViewPr>
    <p:cSldViewPr snapToGrid="0">
      <p:cViewPr varScale="1">
        <p:scale>
          <a:sx n="86" d="100"/>
          <a:sy n="86" d="100"/>
        </p:scale>
        <p:origin x="137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A10352-1206-4AC8-987B-9372C527D03E}" type="datetimeFigureOut">
              <a:rPr lang="en-US" smtClean="0"/>
              <a:t>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950220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A10352-1206-4AC8-987B-9372C527D03E}" type="datetimeFigureOut">
              <a:rPr lang="en-US" smtClean="0"/>
              <a:t>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3246661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A10352-1206-4AC8-987B-9372C527D03E}" type="datetimeFigureOut">
              <a:rPr lang="en-US" smtClean="0"/>
              <a:t>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2171216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A10352-1206-4AC8-987B-9372C527D03E}" type="datetimeFigureOut">
              <a:rPr lang="en-US" smtClean="0"/>
              <a:t>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1603652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A10352-1206-4AC8-987B-9372C527D03E}" type="datetimeFigureOut">
              <a:rPr lang="en-US" smtClean="0"/>
              <a:t>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4034218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A10352-1206-4AC8-987B-9372C527D03E}" type="datetimeFigureOut">
              <a:rPr lang="en-US" smtClean="0"/>
              <a:t>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241531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A10352-1206-4AC8-987B-9372C527D03E}" type="datetimeFigureOut">
              <a:rPr lang="en-US" smtClean="0"/>
              <a:t>1/30/2023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2026243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A10352-1206-4AC8-987B-9372C527D03E}" type="datetimeFigureOut">
              <a:rPr lang="en-US" smtClean="0"/>
              <a:t>1/30/2023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3480258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A10352-1206-4AC8-987B-9372C527D03E}" type="datetimeFigureOut">
              <a:rPr lang="en-US" smtClean="0"/>
              <a:t>1/30/2023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2889635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A10352-1206-4AC8-987B-9372C527D03E}" type="datetimeFigureOut">
              <a:rPr lang="en-US" smtClean="0"/>
              <a:t>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2161171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A10352-1206-4AC8-987B-9372C527D03E}" type="datetimeFigureOut">
              <a:rPr lang="en-US" smtClean="0"/>
              <a:t>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4013652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A10352-1206-4AC8-987B-9372C527D03E}" type="datetimeFigureOut">
              <a:rPr lang="en-US" smtClean="0"/>
              <a:t>1/30/2023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F896FB-FB40-46B2-B5E0-4C7E00A60162}" type="slidenum">
              <a:rPr lang="en-US" smtClean="0"/>
              <a:t>‹#›</a:t>
            </a:fld>
            <a:endParaRPr lang="en-US"/>
          </a:p>
        </p:txBody>
      </p:sp>
    </p:spTree>
    <p:extLst>
      <p:ext uri="{BB962C8B-B14F-4D97-AF65-F5344CB8AC3E}">
        <p14:creationId xmlns:p14="http://schemas.microsoft.com/office/powerpoint/2010/main" val="35269602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54640" y="282388"/>
            <a:ext cx="8869680" cy="3442447"/>
          </a:xfrm>
          <a:prstGeom prst="rect">
            <a:avLst/>
          </a:prstGeom>
          <a:solidFill>
            <a:srgbClr val="68C7C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0" y="460371"/>
            <a:ext cx="9144000" cy="2400657"/>
          </a:xfrm>
          <a:prstGeom prst="rect">
            <a:avLst/>
          </a:prstGeom>
          <a:noFill/>
        </p:spPr>
        <p:txBody>
          <a:bodyPr wrap="square" rtlCol="0">
            <a:spAutoFit/>
          </a:bodyPr>
          <a:lstStyle/>
          <a:p>
            <a:pPr algn="ctr"/>
            <a:r>
              <a:rPr lang="en-US" sz="7500" dirty="0">
                <a:ln>
                  <a:solidFill>
                    <a:sysClr val="windowText" lastClr="000000"/>
                  </a:solidFill>
                </a:ln>
                <a:solidFill>
                  <a:schemeClr val="bg1"/>
                </a:solidFill>
                <a:latin typeface="KG HAPPY" panose="02000000000000000000" pitchFamily="2" charset="0"/>
              </a:rPr>
              <a:t>CONTAINMENT OF COMMUNISM</a:t>
            </a:r>
          </a:p>
        </p:txBody>
      </p:sp>
      <p:sp>
        <p:nvSpPr>
          <p:cNvPr id="16" name="TextBox 15"/>
          <p:cNvSpPr txBox="1"/>
          <p:nvPr/>
        </p:nvSpPr>
        <p:spPr>
          <a:xfrm>
            <a:off x="0" y="449228"/>
            <a:ext cx="9144000" cy="2400657"/>
          </a:xfrm>
          <a:prstGeom prst="rect">
            <a:avLst/>
          </a:prstGeom>
          <a:noFill/>
        </p:spPr>
        <p:txBody>
          <a:bodyPr wrap="square" rtlCol="0">
            <a:spAutoFit/>
          </a:bodyPr>
          <a:lstStyle/>
          <a:p>
            <a:pPr algn="ctr"/>
            <a:r>
              <a:rPr lang="en-US" sz="7500" dirty="0">
                <a:ln w="38100">
                  <a:solidFill>
                    <a:sysClr val="windowText" lastClr="000000"/>
                  </a:solidFill>
                </a:ln>
                <a:solidFill>
                  <a:schemeClr val="bg1"/>
                </a:solidFill>
                <a:latin typeface="KG HAPPY Solid" panose="02000000000000000000" pitchFamily="2" charset="0"/>
              </a:rPr>
              <a:t>CONTAINMENT</a:t>
            </a:r>
          </a:p>
          <a:p>
            <a:pPr algn="ctr"/>
            <a:r>
              <a:rPr lang="en-US" sz="7500" dirty="0">
                <a:ln w="38100">
                  <a:solidFill>
                    <a:sysClr val="windowText" lastClr="000000"/>
                  </a:solidFill>
                </a:ln>
                <a:solidFill>
                  <a:schemeClr val="bg1"/>
                </a:solidFill>
                <a:latin typeface="KG HAPPY Solid" panose="02000000000000000000" pitchFamily="2" charset="0"/>
              </a:rPr>
              <a:t>OF COMMUNISM</a:t>
            </a:r>
          </a:p>
        </p:txBody>
      </p:sp>
      <p:sp>
        <p:nvSpPr>
          <p:cNvPr id="14" name="TextBox 13"/>
          <p:cNvSpPr txBox="1"/>
          <p:nvPr/>
        </p:nvSpPr>
        <p:spPr>
          <a:xfrm>
            <a:off x="154641" y="2698150"/>
            <a:ext cx="8807823" cy="1200329"/>
          </a:xfrm>
          <a:prstGeom prst="rect">
            <a:avLst/>
          </a:prstGeom>
          <a:noFill/>
        </p:spPr>
        <p:txBody>
          <a:bodyPr wrap="square" rtlCol="0">
            <a:spAutoFit/>
          </a:bodyPr>
          <a:lstStyle/>
          <a:p>
            <a:pPr algn="ctr"/>
            <a:r>
              <a:rPr lang="en-US" sz="7200" dirty="0">
                <a:latin typeface="KG Eyes Wide Open" panose="02000506000000020004" pitchFamily="2" charset="0"/>
              </a:rPr>
              <a:t>Korea &amp; Vietnam</a:t>
            </a:r>
          </a:p>
        </p:txBody>
      </p:sp>
      <p:pic>
        <p:nvPicPr>
          <p:cNvPr id="12" name="Picture 11"/>
          <p:cNvPicPr>
            <a:picLocks noChangeAspect="1"/>
          </p:cNvPicPr>
          <p:nvPr/>
        </p:nvPicPr>
        <p:blipFill>
          <a:blip r:embed="rId3"/>
          <a:stretch>
            <a:fillRect/>
          </a:stretch>
        </p:blipFill>
        <p:spPr>
          <a:xfrm rot="16200000">
            <a:off x="3407046" y="4173264"/>
            <a:ext cx="2438400" cy="1828800"/>
          </a:xfrm>
          <a:prstGeom prst="rect">
            <a:avLst/>
          </a:prstGeom>
          <a:ln w="38100">
            <a:solidFill>
              <a:schemeClr val="tx1"/>
            </a:solid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4"/>
          <a:stretch>
            <a:fillRect/>
          </a:stretch>
        </p:blipFill>
        <p:spPr>
          <a:xfrm>
            <a:off x="154641" y="3859494"/>
            <a:ext cx="2804160" cy="2103120"/>
          </a:xfrm>
          <a:prstGeom prst="rect">
            <a:avLst/>
          </a:prstGeom>
          <a:ln w="38100">
            <a:solidFill>
              <a:schemeClr val="tx1"/>
            </a:solid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5"/>
          <a:stretch>
            <a:fillRect/>
          </a:stretch>
        </p:blipFill>
        <p:spPr>
          <a:xfrm>
            <a:off x="1331586" y="5154566"/>
            <a:ext cx="2068608" cy="1554480"/>
          </a:xfrm>
          <a:prstGeom prst="rect">
            <a:avLst/>
          </a:prstGeom>
          <a:ln w="38100">
            <a:solidFill>
              <a:schemeClr val="tx1"/>
            </a:solid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091" y="4953988"/>
            <a:ext cx="1463040" cy="146304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7"/>
          <a:stretch>
            <a:fillRect/>
          </a:stretch>
        </p:blipFill>
        <p:spPr>
          <a:xfrm>
            <a:off x="6547502" y="3878508"/>
            <a:ext cx="2434835" cy="1828800"/>
          </a:xfrm>
          <a:prstGeom prst="rect">
            <a:avLst/>
          </a:prstGeom>
          <a:ln w="38100">
            <a:solidFill>
              <a:schemeClr val="tx1"/>
            </a:solidFill>
          </a:ln>
          <a:effectLst>
            <a:outerShdw blurRad="292100" dist="139700" dir="2700000" algn="tl" rotWithShape="0">
              <a:srgbClr val="333333">
                <a:alpha val="65000"/>
              </a:srgbClr>
            </a:outerShdw>
          </a:effectLst>
        </p:spPr>
      </p:pic>
      <p:pic>
        <p:nvPicPr>
          <p:cNvPr id="20" name="Picture 19"/>
          <p:cNvPicPr>
            <a:picLocks noChangeAspect="1"/>
          </p:cNvPicPr>
          <p:nvPr/>
        </p:nvPicPr>
        <p:blipFill>
          <a:blip r:embed="rId8"/>
          <a:stretch>
            <a:fillRect/>
          </a:stretch>
        </p:blipFill>
        <p:spPr>
          <a:xfrm>
            <a:off x="4626245" y="4880246"/>
            <a:ext cx="1225153" cy="1828800"/>
          </a:xfrm>
          <a:prstGeom prst="rect">
            <a:avLst/>
          </a:prstGeom>
          <a:ln w="38100">
            <a:solidFill>
              <a:schemeClr val="tx1"/>
            </a:solid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9"/>
          <a:stretch>
            <a:fillRect/>
          </a:stretch>
        </p:blipFill>
        <p:spPr>
          <a:xfrm>
            <a:off x="6190240" y="4911054"/>
            <a:ext cx="2422982" cy="182880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29271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685801" y="0"/>
            <a:ext cx="7923626" cy="6858000"/>
          </a:xfrm>
          <a:prstGeom prst="rect">
            <a:avLst/>
          </a:prstGeom>
          <a:solidFill>
            <a:srgbClr val="68C7C3"/>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008501" y="0"/>
            <a:ext cx="7278276" cy="1423467"/>
          </a:xfrm>
          <a:prstGeom prst="rect">
            <a:avLst/>
          </a:prstGeom>
          <a:noFill/>
        </p:spPr>
        <p:txBody>
          <a:bodyPr wrap="none" lIns="68580" tIns="34290" rIns="68580" bIns="34290">
            <a:spAutoFit/>
          </a:bodyPr>
          <a:lstStyle/>
          <a:p>
            <a:pPr algn="ctr"/>
            <a:r>
              <a:rPr lang="en-US" sz="88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rPr>
              <a:t>End of WWII</a:t>
            </a:r>
            <a:endParaRPr lang="en-US" sz="66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endParaRPr>
          </a:p>
        </p:txBody>
      </p:sp>
      <p:sp>
        <p:nvSpPr>
          <p:cNvPr id="8" name="TextBox 7"/>
          <p:cNvSpPr txBox="1"/>
          <p:nvPr/>
        </p:nvSpPr>
        <p:spPr>
          <a:xfrm>
            <a:off x="748225" y="1440096"/>
            <a:ext cx="7798777" cy="5170646"/>
          </a:xfrm>
          <a:prstGeom prst="rect">
            <a:avLst/>
          </a:prstGeom>
          <a:noFill/>
        </p:spPr>
        <p:txBody>
          <a:bodyPr wrap="square" rtlCol="0">
            <a:spAutoFit/>
          </a:bodyPr>
          <a:lstStyle/>
          <a:p>
            <a:pPr marL="457200" indent="-457200">
              <a:buFont typeface="Arial" panose="020B0604020202020204" pitchFamily="34" charset="0"/>
              <a:buChar char="•"/>
            </a:pPr>
            <a:r>
              <a:rPr lang="en-US" sz="3000" dirty="0">
                <a:solidFill>
                  <a:sysClr val="windowText" lastClr="000000"/>
                </a:solidFill>
                <a:latin typeface="KG First Time In Forever" panose="02000506000000020003" pitchFamily="2" charset="0"/>
                <a:ea typeface="KBScaredStraight" panose="02000603000000000000" pitchFamily="2" charset="0"/>
              </a:rPr>
              <a:t>The United States, Soviet Union, and Great Britain made an agreement on how they would put the world back together after World War II. </a:t>
            </a:r>
          </a:p>
          <a:p>
            <a:pPr marL="457200" indent="-457200">
              <a:buFont typeface="Arial" panose="020B0604020202020204" pitchFamily="34" charset="0"/>
              <a:buChar char="•"/>
            </a:pPr>
            <a:endParaRPr lang="en-US" sz="3000" dirty="0">
              <a:solidFill>
                <a:sysClr val="windowText" lastClr="000000"/>
              </a:solidFill>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000" dirty="0">
                <a:solidFill>
                  <a:sysClr val="windowText" lastClr="000000"/>
                </a:solidFill>
                <a:latin typeface="KG First Time In Forever" panose="02000506000000020003" pitchFamily="2" charset="0"/>
                <a:ea typeface="KBScaredStraight" panose="02000603000000000000" pitchFamily="2" charset="0"/>
              </a:rPr>
              <a:t>Each country would temporarily occupy the lands that were impacted by the war.</a:t>
            </a:r>
          </a:p>
          <a:p>
            <a:pPr marL="457200" indent="-457200">
              <a:buFont typeface="Arial" panose="020B0604020202020204" pitchFamily="34" charset="0"/>
              <a:buChar char="•"/>
            </a:pPr>
            <a:endParaRPr lang="en-US" sz="3000" dirty="0">
              <a:solidFill>
                <a:sysClr val="windowText" lastClr="000000"/>
              </a:solidFill>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000" dirty="0">
                <a:solidFill>
                  <a:sysClr val="windowText" lastClr="000000"/>
                </a:solidFill>
                <a:latin typeface="KG First Time In Forever" panose="02000506000000020003" pitchFamily="2" charset="0"/>
                <a:ea typeface="KBScaredStraight" panose="02000603000000000000" pitchFamily="2" charset="0"/>
              </a:rPr>
              <a:t>They would work to restore order and free elections would be held so that the people could decide on their future government.</a:t>
            </a:r>
          </a:p>
        </p:txBody>
      </p:sp>
      <p:sp>
        <p:nvSpPr>
          <p:cNvPr id="9" name="TextBox 8"/>
          <p:cNvSpPr txBox="1"/>
          <p:nvPr/>
        </p:nvSpPr>
        <p:spPr>
          <a:xfrm>
            <a:off x="621967" y="6645780"/>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4130312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685801" y="0"/>
            <a:ext cx="7923626" cy="6858000"/>
          </a:xfrm>
          <a:prstGeom prst="rect">
            <a:avLst/>
          </a:prstGeom>
          <a:solidFill>
            <a:srgbClr val="68C7C3"/>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888726" y="0"/>
            <a:ext cx="7517828" cy="1423467"/>
          </a:xfrm>
          <a:prstGeom prst="rect">
            <a:avLst/>
          </a:prstGeom>
          <a:noFill/>
        </p:spPr>
        <p:txBody>
          <a:bodyPr wrap="none" lIns="68580" tIns="34290" rIns="68580" bIns="34290">
            <a:spAutoFit/>
          </a:bodyPr>
          <a:lstStyle/>
          <a:p>
            <a:pPr algn="ctr"/>
            <a:r>
              <a:rPr lang="en-US" sz="88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rPr>
              <a:t>Soviet Union</a:t>
            </a:r>
            <a:endParaRPr lang="en-US" sz="66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endParaRPr>
          </a:p>
        </p:txBody>
      </p:sp>
      <p:sp>
        <p:nvSpPr>
          <p:cNvPr id="8" name="TextBox 7"/>
          <p:cNvSpPr txBox="1"/>
          <p:nvPr/>
        </p:nvSpPr>
        <p:spPr>
          <a:xfrm>
            <a:off x="748225" y="1440096"/>
            <a:ext cx="7798777" cy="5509200"/>
          </a:xfrm>
          <a:prstGeom prst="rect">
            <a:avLst/>
          </a:prstGeom>
          <a:noFill/>
        </p:spPr>
        <p:txBody>
          <a:bodyPr wrap="square" rtlCol="0">
            <a:spAutoFit/>
          </a:bodyPr>
          <a:lstStyle/>
          <a:p>
            <a:pPr marL="571500" indent="-571500">
              <a:buFont typeface="Arial" panose="020B0604020202020204" pitchFamily="34" charset="0"/>
              <a:buChar char="•"/>
            </a:pPr>
            <a:r>
              <a:rPr lang="en-US" sz="3100" dirty="0">
                <a:solidFill>
                  <a:sysClr val="windowText" lastClr="000000"/>
                </a:solidFill>
                <a:latin typeface="KG First Time In Forever" panose="02000506000000020003" pitchFamily="2" charset="0"/>
                <a:ea typeface="KBScaredStraight" panose="02000603000000000000" pitchFamily="2" charset="0"/>
              </a:rPr>
              <a:t>Once peace was declared, the Soviet Union found itself reluctant to leave its occupied countries. </a:t>
            </a:r>
          </a:p>
          <a:p>
            <a:pPr marL="571500" indent="-571500">
              <a:buFont typeface="Arial" panose="020B0604020202020204" pitchFamily="34" charset="0"/>
              <a:buChar char="•"/>
            </a:pPr>
            <a:endParaRPr lang="en-US" sz="3100" dirty="0">
              <a:solidFill>
                <a:sysClr val="windowText" lastClr="000000"/>
              </a:solidFill>
              <a:latin typeface="KG First Time In Forever" panose="02000506000000020003" pitchFamily="2" charset="0"/>
              <a:ea typeface="KBScaredStraight" panose="02000603000000000000" pitchFamily="2" charset="0"/>
            </a:endParaRPr>
          </a:p>
          <a:p>
            <a:pPr marL="571500" indent="-571500">
              <a:buFont typeface="Arial" panose="020B0604020202020204" pitchFamily="34" charset="0"/>
              <a:buChar char="•"/>
            </a:pPr>
            <a:r>
              <a:rPr lang="en-US" sz="3100" dirty="0">
                <a:solidFill>
                  <a:sysClr val="windowText" lastClr="000000"/>
                </a:solidFill>
                <a:latin typeface="KG First Time In Forever" panose="02000506000000020003" pitchFamily="2" charset="0"/>
                <a:ea typeface="KBScaredStraight" panose="02000603000000000000" pitchFamily="2" charset="0"/>
              </a:rPr>
              <a:t>The Soviet Union worked hard to be sure that the new governments were Communist.</a:t>
            </a:r>
          </a:p>
          <a:p>
            <a:pPr marL="571500" indent="-571500">
              <a:buFont typeface="Arial" panose="020B0604020202020204" pitchFamily="34" charset="0"/>
              <a:buChar char="•"/>
            </a:pPr>
            <a:endParaRPr lang="en-US" sz="3100" dirty="0">
              <a:solidFill>
                <a:sysClr val="windowText" lastClr="000000"/>
              </a:solidFill>
              <a:latin typeface="KG First Time In Forever" panose="02000506000000020003" pitchFamily="2" charset="0"/>
              <a:ea typeface="KBScaredStraight" panose="02000603000000000000" pitchFamily="2" charset="0"/>
            </a:endParaRPr>
          </a:p>
          <a:p>
            <a:pPr marL="571500" indent="-571500">
              <a:buFont typeface="Arial" panose="020B0604020202020204" pitchFamily="34" charset="0"/>
              <a:buChar char="•"/>
            </a:pPr>
            <a:r>
              <a:rPr lang="en-US" sz="3100" dirty="0">
                <a:solidFill>
                  <a:sysClr val="windowText" lastClr="000000"/>
                </a:solidFill>
                <a:latin typeface="KG First Time In Forever" panose="02000506000000020003" pitchFamily="2" charset="0"/>
                <a:ea typeface="KBScaredStraight" panose="02000603000000000000" pitchFamily="2" charset="0"/>
              </a:rPr>
              <a:t>It eventually began to take over Eastern European and Asian countries by force in order to spread Communism.</a:t>
            </a:r>
          </a:p>
        </p:txBody>
      </p:sp>
      <p:sp>
        <p:nvSpPr>
          <p:cNvPr id="9" name="TextBox 8"/>
          <p:cNvSpPr txBox="1"/>
          <p:nvPr/>
        </p:nvSpPr>
        <p:spPr>
          <a:xfrm>
            <a:off x="621967" y="6645780"/>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230675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857250"/>
            <a:ext cx="9144000" cy="5143500"/>
          </a:xfrm>
          <a:prstGeom prst="rect">
            <a:avLst/>
          </a:prstGeom>
          <a:solidFill>
            <a:srgbClr val="A2E4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0" y="0"/>
            <a:ext cx="9144009" cy="6858000"/>
          </a:xfrm>
          <a:prstGeom prst="rect">
            <a:avLst/>
          </a:prstGeom>
          <a:solidFill>
            <a:srgbClr val="FDC112"/>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0" y="6646922"/>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pic>
        <p:nvPicPr>
          <p:cNvPr id="8" name="Picture 5" descr="000802c98ccc098f549d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57194" y="857250"/>
            <a:ext cx="8229600" cy="5106089"/>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52869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685801" y="0"/>
            <a:ext cx="7923626" cy="6858000"/>
          </a:xfrm>
          <a:prstGeom prst="rect">
            <a:avLst/>
          </a:prstGeom>
          <a:solidFill>
            <a:srgbClr val="68C7C3"/>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657286" y="0"/>
            <a:ext cx="7980711" cy="1423467"/>
          </a:xfrm>
          <a:prstGeom prst="rect">
            <a:avLst/>
          </a:prstGeom>
          <a:noFill/>
        </p:spPr>
        <p:txBody>
          <a:bodyPr wrap="none" lIns="68580" tIns="34290" rIns="68580" bIns="34290">
            <a:spAutoFit/>
          </a:bodyPr>
          <a:lstStyle/>
          <a:p>
            <a:pPr algn="ctr"/>
            <a:r>
              <a:rPr lang="en-US" sz="88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rPr>
              <a:t>United States</a:t>
            </a:r>
            <a:endParaRPr lang="en-US" sz="66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endParaRPr>
          </a:p>
        </p:txBody>
      </p:sp>
      <p:sp>
        <p:nvSpPr>
          <p:cNvPr id="8" name="TextBox 7"/>
          <p:cNvSpPr txBox="1"/>
          <p:nvPr/>
        </p:nvSpPr>
        <p:spPr>
          <a:xfrm>
            <a:off x="748225" y="1440096"/>
            <a:ext cx="7798777" cy="5339923"/>
          </a:xfrm>
          <a:prstGeom prst="rect">
            <a:avLst/>
          </a:prstGeom>
          <a:noFill/>
        </p:spPr>
        <p:txBody>
          <a:bodyPr wrap="square" rtlCol="0">
            <a:spAutoFit/>
          </a:bodyPr>
          <a:lstStyle/>
          <a:p>
            <a:pPr marL="571500" indent="-571500">
              <a:buFont typeface="Arial" panose="020B0604020202020204" pitchFamily="34" charset="0"/>
              <a:buChar char="•"/>
            </a:pPr>
            <a:r>
              <a:rPr lang="en-US" sz="3100" dirty="0">
                <a:solidFill>
                  <a:sysClr val="windowText" lastClr="000000"/>
                </a:solidFill>
                <a:latin typeface="KG First Time In Forever" panose="02000506000000020003" pitchFamily="2" charset="0"/>
                <a:ea typeface="KBScaredStraight" panose="02000603000000000000" pitchFamily="2" charset="0"/>
              </a:rPr>
              <a:t>The United States was furious and saw this as breaking the promises made after WWII.</a:t>
            </a:r>
          </a:p>
          <a:p>
            <a:pPr marL="571500" indent="-571500">
              <a:buFont typeface="Arial" panose="020B0604020202020204" pitchFamily="34" charset="0"/>
              <a:buChar char="•"/>
            </a:pPr>
            <a:endParaRPr lang="en-US" sz="3100" dirty="0">
              <a:solidFill>
                <a:sysClr val="windowText" lastClr="000000"/>
              </a:solidFill>
              <a:latin typeface="KG First Time In Forever" panose="02000506000000020003" pitchFamily="2" charset="0"/>
              <a:ea typeface="KBScaredStraight" panose="02000603000000000000" pitchFamily="2" charset="0"/>
            </a:endParaRPr>
          </a:p>
          <a:p>
            <a:pPr marL="571500" indent="-571500">
              <a:buFont typeface="Arial" panose="020B0604020202020204" pitchFamily="34" charset="0"/>
              <a:buChar char="•"/>
            </a:pPr>
            <a:r>
              <a:rPr lang="en-US" sz="3100" dirty="0">
                <a:solidFill>
                  <a:sysClr val="windowText" lastClr="000000"/>
                </a:solidFill>
                <a:latin typeface="KG First Time In Forever" panose="02000506000000020003" pitchFamily="2" charset="0"/>
                <a:ea typeface="KBScaredStraight" panose="02000603000000000000" pitchFamily="2" charset="0"/>
              </a:rPr>
              <a:t>The US offered aid to the countries threatened by the Soviets.</a:t>
            </a:r>
          </a:p>
          <a:p>
            <a:pPr marL="571500" indent="-571500">
              <a:buFont typeface="Arial" panose="020B0604020202020204" pitchFamily="34" charset="0"/>
              <a:buChar char="•"/>
            </a:pPr>
            <a:endParaRPr lang="en-US" sz="3100" dirty="0">
              <a:solidFill>
                <a:sysClr val="windowText" lastClr="000000"/>
              </a:solidFill>
              <a:latin typeface="KG First Time In Forever" panose="02000506000000020003" pitchFamily="2" charset="0"/>
              <a:ea typeface="KBScaredStraight" panose="02000603000000000000" pitchFamily="2" charset="0"/>
            </a:endParaRPr>
          </a:p>
          <a:p>
            <a:pPr marL="571500" indent="-571500">
              <a:buFont typeface="Arial" panose="020B0604020202020204" pitchFamily="34" charset="0"/>
              <a:buChar char="•"/>
            </a:pPr>
            <a:r>
              <a:rPr lang="en-US" sz="3100" dirty="0">
                <a:solidFill>
                  <a:sysClr val="windowText" lastClr="000000"/>
                </a:solidFill>
                <a:latin typeface="KG First Time In Forever" panose="02000506000000020003" pitchFamily="2" charset="0"/>
                <a:ea typeface="KBScaredStraight" panose="02000603000000000000" pitchFamily="2" charset="0"/>
              </a:rPr>
              <a:t>When the Communists took over China in 1949, the US became extremely worried  about Communism spreading throughout Southern and Eastern Asia.</a:t>
            </a:r>
          </a:p>
        </p:txBody>
      </p:sp>
      <p:sp>
        <p:nvSpPr>
          <p:cNvPr id="9" name="TextBox 8"/>
          <p:cNvSpPr txBox="1"/>
          <p:nvPr/>
        </p:nvSpPr>
        <p:spPr>
          <a:xfrm>
            <a:off x="621967" y="6645780"/>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2526431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857250"/>
            <a:ext cx="9144000" cy="5143500"/>
          </a:xfrm>
          <a:prstGeom prst="rect">
            <a:avLst/>
          </a:prstGeom>
          <a:solidFill>
            <a:srgbClr val="A2E4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0" y="0"/>
            <a:ext cx="9144009" cy="6858000"/>
          </a:xfrm>
          <a:prstGeom prst="rect">
            <a:avLst/>
          </a:prstGeom>
          <a:solidFill>
            <a:srgbClr val="FDC112"/>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0" y="6646922"/>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pic>
        <p:nvPicPr>
          <p:cNvPr id="8" name="Picture 2" descr="15-478-map"/>
          <p:cNvPicPr>
            <a:picLocks noChangeAspect="1" noChangeArrowheads="1"/>
          </p:cNvPicPr>
          <p:nvPr/>
        </p:nvPicPr>
        <p:blipFill rotWithShape="1">
          <a:blip r:embed="rId2">
            <a:extLst>
              <a:ext uri="{28A0092B-C50C-407E-A947-70E740481C1C}">
                <a14:useLocalDpi xmlns:a14="http://schemas.microsoft.com/office/drawing/2010/main" val="0"/>
              </a:ext>
            </a:extLst>
          </a:blip>
          <a:srcRect b="31265"/>
          <a:stretch/>
        </p:blipFill>
        <p:spPr bwMode="auto">
          <a:xfrm>
            <a:off x="914394" y="1076895"/>
            <a:ext cx="7315200" cy="4704209"/>
          </a:xfrm>
          <a:prstGeom prst="rect">
            <a:avLst/>
          </a:prstGeom>
          <a:ln w="57150">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362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685801" y="0"/>
            <a:ext cx="7923626" cy="6858000"/>
          </a:xfrm>
          <a:prstGeom prst="rect">
            <a:avLst/>
          </a:prstGeom>
          <a:solidFill>
            <a:srgbClr val="68C7C3"/>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404269" y="0"/>
            <a:ext cx="8486746" cy="1300356"/>
          </a:xfrm>
          <a:prstGeom prst="rect">
            <a:avLst/>
          </a:prstGeom>
          <a:noFill/>
        </p:spPr>
        <p:txBody>
          <a:bodyPr wrap="none" lIns="68580" tIns="34290" rIns="68580" bIns="34290">
            <a:spAutoFit/>
          </a:bodyPr>
          <a:lstStyle/>
          <a:p>
            <a:pPr algn="ctr"/>
            <a:r>
              <a:rPr lang="en-US" sz="80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rPr>
              <a:t>Domino Theory</a:t>
            </a:r>
            <a:endParaRPr lang="en-US" sz="60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endParaRPr>
          </a:p>
        </p:txBody>
      </p:sp>
      <p:sp>
        <p:nvSpPr>
          <p:cNvPr id="8" name="TextBox 7"/>
          <p:cNvSpPr txBox="1"/>
          <p:nvPr/>
        </p:nvSpPr>
        <p:spPr>
          <a:xfrm>
            <a:off x="748225" y="1440096"/>
            <a:ext cx="7798777" cy="4031873"/>
          </a:xfrm>
          <a:prstGeom prst="rect">
            <a:avLst/>
          </a:prstGeom>
          <a:noFill/>
        </p:spPr>
        <p:txBody>
          <a:bodyPr wrap="square" rtlCol="0">
            <a:spAutoFit/>
          </a:bodyPr>
          <a:lstStyle/>
          <a:p>
            <a:pPr marL="571500" indent="-571500">
              <a:buFont typeface="Arial" panose="020B0604020202020204" pitchFamily="34" charset="0"/>
              <a:buChar char="•"/>
            </a:pPr>
            <a:r>
              <a:rPr lang="en-US" sz="3200" dirty="0">
                <a:solidFill>
                  <a:sysClr val="windowText" lastClr="000000"/>
                </a:solidFill>
                <a:latin typeface="KG First Time In Forever" panose="02000506000000020003" pitchFamily="2" charset="0"/>
                <a:ea typeface="KBScaredStraight" panose="02000603000000000000" pitchFamily="2" charset="0"/>
              </a:rPr>
              <a:t>US President Harry Truman believed that when a country became Communist, all of the nearby countries would also start turning to communism.</a:t>
            </a:r>
          </a:p>
          <a:p>
            <a:pPr marL="571500" indent="-571500">
              <a:buFont typeface="Arial" panose="020B0604020202020204" pitchFamily="34" charset="0"/>
              <a:buChar char="•"/>
            </a:pPr>
            <a:endParaRPr lang="en-US" sz="3200" dirty="0">
              <a:solidFill>
                <a:sysClr val="windowText" lastClr="000000"/>
              </a:solidFill>
              <a:latin typeface="KG First Time In Forever" panose="02000506000000020003" pitchFamily="2" charset="0"/>
              <a:ea typeface="KBScaredStraight" panose="02000603000000000000" pitchFamily="2" charset="0"/>
            </a:endParaRPr>
          </a:p>
          <a:p>
            <a:pPr marL="571500" indent="-571500">
              <a:buFont typeface="Arial" panose="020B0604020202020204" pitchFamily="34" charset="0"/>
              <a:buChar char="•"/>
            </a:pPr>
            <a:r>
              <a:rPr lang="en-US" sz="3200" dirty="0">
                <a:solidFill>
                  <a:sysClr val="windowText" lastClr="000000"/>
                </a:solidFill>
                <a:latin typeface="KG First Time In Forever" panose="02000506000000020003" pitchFamily="2" charset="0"/>
                <a:ea typeface="KBScaredStraight" panose="02000603000000000000" pitchFamily="2" charset="0"/>
              </a:rPr>
              <a:t>This became known as the “domino theory” because it was like one domino in a row knocking down all of the others.</a:t>
            </a:r>
          </a:p>
        </p:txBody>
      </p:sp>
      <p:sp>
        <p:nvSpPr>
          <p:cNvPr id="9" name="TextBox 8"/>
          <p:cNvSpPr txBox="1"/>
          <p:nvPr/>
        </p:nvSpPr>
        <p:spPr>
          <a:xfrm>
            <a:off x="621967" y="6645780"/>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2169737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857250"/>
            <a:ext cx="9144000" cy="5143500"/>
          </a:xfrm>
          <a:prstGeom prst="rect">
            <a:avLst/>
          </a:prstGeom>
          <a:solidFill>
            <a:srgbClr val="A2E4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0" y="0"/>
            <a:ext cx="9144009" cy="6858000"/>
          </a:xfrm>
          <a:prstGeom prst="rect">
            <a:avLst/>
          </a:prstGeom>
          <a:solidFill>
            <a:srgbClr val="FDC112"/>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0" y="6646922"/>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94" y="1027907"/>
            <a:ext cx="8686800" cy="4606892"/>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8163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685801" y="0"/>
            <a:ext cx="7923626" cy="6858000"/>
          </a:xfrm>
          <a:prstGeom prst="rect">
            <a:avLst/>
          </a:prstGeom>
          <a:solidFill>
            <a:srgbClr val="68C7C3"/>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712016" y="0"/>
            <a:ext cx="7871257" cy="1423467"/>
          </a:xfrm>
          <a:prstGeom prst="rect">
            <a:avLst/>
          </a:prstGeom>
          <a:noFill/>
        </p:spPr>
        <p:txBody>
          <a:bodyPr wrap="none" lIns="68580" tIns="34290" rIns="68580" bIns="34290">
            <a:spAutoFit/>
          </a:bodyPr>
          <a:lstStyle/>
          <a:p>
            <a:pPr algn="ctr"/>
            <a:r>
              <a:rPr lang="en-US" sz="88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rPr>
              <a:t>Containment</a:t>
            </a:r>
            <a:endParaRPr lang="en-US" sz="60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endParaRPr>
          </a:p>
        </p:txBody>
      </p:sp>
      <p:sp>
        <p:nvSpPr>
          <p:cNvPr id="8" name="TextBox 7"/>
          <p:cNvSpPr txBox="1"/>
          <p:nvPr/>
        </p:nvSpPr>
        <p:spPr>
          <a:xfrm>
            <a:off x="748225" y="1440096"/>
            <a:ext cx="7798777" cy="4401205"/>
          </a:xfrm>
          <a:prstGeom prst="rect">
            <a:avLst/>
          </a:prstGeom>
          <a:noFill/>
        </p:spPr>
        <p:txBody>
          <a:bodyPr wrap="square" rtlCol="0">
            <a:spAutoFit/>
          </a:bodyPr>
          <a:lstStyle/>
          <a:p>
            <a:pPr marL="571500" indent="-571500">
              <a:buFont typeface="Arial" panose="020B0604020202020204" pitchFamily="34" charset="0"/>
              <a:buChar char="•"/>
            </a:pPr>
            <a:r>
              <a:rPr lang="en-US" sz="2800" dirty="0">
                <a:solidFill>
                  <a:sysClr val="windowText" lastClr="000000"/>
                </a:solidFill>
                <a:latin typeface="KG First Time In Forever" panose="02000506000000020003" pitchFamily="2" charset="0"/>
                <a:ea typeface="KBScaredStraight" panose="02000603000000000000" pitchFamily="2" charset="0"/>
              </a:rPr>
              <a:t>America reacted with a policy of </a:t>
            </a:r>
            <a:r>
              <a:rPr lang="en-US" sz="2800" i="1" dirty="0">
                <a:solidFill>
                  <a:sysClr val="windowText" lastClr="000000"/>
                </a:solidFill>
                <a:latin typeface="KG First Time In Forever" panose="02000506000000020003" pitchFamily="2" charset="0"/>
                <a:ea typeface="KBScaredStraight" panose="02000603000000000000" pitchFamily="2" charset="0"/>
              </a:rPr>
              <a:t>containment</a:t>
            </a:r>
            <a:r>
              <a:rPr lang="en-US" sz="2800" dirty="0">
                <a:solidFill>
                  <a:sysClr val="windowText" lastClr="000000"/>
                </a:solidFill>
                <a:latin typeface="KG First Time In Forever" panose="02000506000000020003" pitchFamily="2" charset="0"/>
                <a:ea typeface="KBScaredStraight" panose="02000603000000000000" pitchFamily="2" charset="0"/>
              </a:rPr>
              <a:t> in order to keep Communism from spreading.</a:t>
            </a:r>
          </a:p>
          <a:p>
            <a:pPr marL="571500" indent="-571500">
              <a:buFont typeface="Arial" panose="020B0604020202020204" pitchFamily="34" charset="0"/>
              <a:buChar char="•"/>
            </a:pPr>
            <a:endParaRPr lang="en-US" sz="2800" dirty="0">
              <a:solidFill>
                <a:sysClr val="windowText" lastClr="000000"/>
              </a:solidFill>
              <a:latin typeface="KG First Time In Forever" panose="02000506000000020003" pitchFamily="2" charset="0"/>
              <a:ea typeface="KBScaredStraight" panose="02000603000000000000" pitchFamily="2" charset="0"/>
            </a:endParaRPr>
          </a:p>
          <a:p>
            <a:pPr marL="571500" indent="-571500">
              <a:buFont typeface="Arial" panose="020B0604020202020204" pitchFamily="34" charset="0"/>
              <a:buChar char="•"/>
            </a:pPr>
            <a:r>
              <a:rPr lang="en-US" sz="2800" dirty="0">
                <a:solidFill>
                  <a:sysClr val="windowText" lastClr="000000"/>
                </a:solidFill>
                <a:latin typeface="KG First Time In Forever" panose="02000506000000020003" pitchFamily="2" charset="0"/>
                <a:ea typeface="KBScaredStraight" panose="02000603000000000000" pitchFamily="2" charset="0"/>
              </a:rPr>
              <a:t>The US would not go to war in order to change a country’s Communist government; however, it would provide aid and money to democratic governments fighting Communism.</a:t>
            </a:r>
          </a:p>
          <a:p>
            <a:pPr marL="571500" indent="-571500">
              <a:buFont typeface="Arial" panose="020B0604020202020204" pitchFamily="34" charset="0"/>
              <a:buChar char="•"/>
            </a:pPr>
            <a:endParaRPr lang="en-US" sz="2800" dirty="0">
              <a:solidFill>
                <a:sysClr val="windowText" lastClr="000000"/>
              </a:solidFill>
              <a:latin typeface="KG First Time In Forever" panose="02000506000000020003" pitchFamily="2" charset="0"/>
              <a:ea typeface="KBScaredStraight" panose="02000603000000000000" pitchFamily="2" charset="0"/>
            </a:endParaRPr>
          </a:p>
          <a:p>
            <a:pPr marL="571500" indent="-571500">
              <a:buFont typeface="Arial" panose="020B0604020202020204" pitchFamily="34" charset="0"/>
              <a:buChar char="•"/>
            </a:pPr>
            <a:r>
              <a:rPr lang="en-US" sz="2800" dirty="0">
                <a:solidFill>
                  <a:sysClr val="windowText" lastClr="000000"/>
                </a:solidFill>
                <a:latin typeface="KG First Time In Forever" panose="02000506000000020003" pitchFamily="2" charset="0"/>
                <a:ea typeface="KBScaredStraight" panose="02000603000000000000" pitchFamily="2" charset="0"/>
              </a:rPr>
              <a:t>This policy of containment led America into wars in Korea and Vietnam.</a:t>
            </a:r>
          </a:p>
        </p:txBody>
      </p:sp>
      <p:sp>
        <p:nvSpPr>
          <p:cNvPr id="9" name="TextBox 8"/>
          <p:cNvSpPr txBox="1"/>
          <p:nvPr/>
        </p:nvSpPr>
        <p:spPr>
          <a:xfrm>
            <a:off x="621967" y="6645780"/>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2044467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74812" y="594360"/>
            <a:ext cx="8686800" cy="5669280"/>
          </a:xfrm>
          <a:prstGeom prst="ellipse">
            <a:avLst/>
          </a:prstGeom>
          <a:solidFill>
            <a:schemeClr val="bg1">
              <a:alpha val="91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p:cNvSpPr/>
          <p:nvPr/>
        </p:nvSpPr>
        <p:spPr>
          <a:xfrm>
            <a:off x="357692" y="777240"/>
            <a:ext cx="8321040" cy="5303520"/>
          </a:xfrm>
          <a:prstGeom prst="ellipse">
            <a:avLst/>
          </a:prstGeom>
          <a:solidFill>
            <a:srgbClr val="68C7C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p:nvSpPr>
        <p:spPr>
          <a:xfrm>
            <a:off x="0" y="6646922"/>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
        <p:nvSpPr>
          <p:cNvPr id="6" name="Rectangle 5"/>
          <p:cNvSpPr/>
          <p:nvPr/>
        </p:nvSpPr>
        <p:spPr>
          <a:xfrm>
            <a:off x="1375902" y="3045999"/>
            <a:ext cx="6392199" cy="2192908"/>
          </a:xfrm>
          <a:prstGeom prst="rect">
            <a:avLst/>
          </a:prstGeom>
          <a:noFill/>
        </p:spPr>
        <p:txBody>
          <a:bodyPr wrap="none" lIns="68580" tIns="34290" rIns="68580" bIns="34290">
            <a:spAutoFit/>
          </a:bodyPr>
          <a:lstStyle/>
          <a:p>
            <a:pPr algn="ctr"/>
            <a:r>
              <a:rPr lang="en-US" sz="13800" b="1" dirty="0">
                <a:ln w="57150">
                  <a:solidFill>
                    <a:sysClr val="windowText" lastClr="000000"/>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rPr>
              <a:t>KOREA</a:t>
            </a:r>
          </a:p>
        </p:txBody>
      </p:sp>
      <p:sp>
        <p:nvSpPr>
          <p:cNvPr id="14" name="TextBox 13"/>
          <p:cNvSpPr txBox="1"/>
          <p:nvPr/>
        </p:nvSpPr>
        <p:spPr>
          <a:xfrm>
            <a:off x="578224" y="1728494"/>
            <a:ext cx="7879976" cy="1862048"/>
          </a:xfrm>
          <a:prstGeom prst="rect">
            <a:avLst/>
          </a:prstGeom>
          <a:noFill/>
        </p:spPr>
        <p:txBody>
          <a:bodyPr wrap="square" rtlCol="0">
            <a:spAutoFit/>
          </a:bodyPr>
          <a:lstStyle/>
          <a:p>
            <a:pPr algn="ctr"/>
            <a:r>
              <a:rPr lang="en-US" sz="11500" b="1" dirty="0">
                <a:ln w="28575">
                  <a:solidFill>
                    <a:schemeClr val="bg1"/>
                  </a:solidFill>
                </a:ln>
                <a:latin typeface="KG Eyes Wide Open" panose="02000506000000020004" pitchFamily="2" charset="0"/>
                <a:ea typeface="KBScaredStraight" panose="02000603000000000000" pitchFamily="2" charset="0"/>
              </a:rPr>
              <a:t>Communism &amp;</a:t>
            </a:r>
          </a:p>
        </p:txBody>
      </p:sp>
    </p:spTree>
    <p:extLst>
      <p:ext uri="{BB962C8B-B14F-4D97-AF65-F5344CB8AC3E}">
        <p14:creationId xmlns:p14="http://schemas.microsoft.com/office/powerpoint/2010/main" val="505291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685801" y="0"/>
            <a:ext cx="7923626" cy="6858000"/>
          </a:xfrm>
          <a:prstGeom prst="rect">
            <a:avLst/>
          </a:prstGeom>
          <a:solidFill>
            <a:srgbClr val="68C7C3"/>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2774818" y="0"/>
            <a:ext cx="3745642" cy="1423467"/>
          </a:xfrm>
          <a:prstGeom prst="rect">
            <a:avLst/>
          </a:prstGeom>
          <a:noFill/>
        </p:spPr>
        <p:txBody>
          <a:bodyPr wrap="none" lIns="68580" tIns="34290" rIns="68580" bIns="34290">
            <a:spAutoFit/>
          </a:bodyPr>
          <a:lstStyle/>
          <a:p>
            <a:pPr algn="ctr"/>
            <a:r>
              <a:rPr lang="en-US" sz="88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rPr>
              <a:t>Korea</a:t>
            </a:r>
            <a:endParaRPr lang="en-US" sz="66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endParaRPr>
          </a:p>
        </p:txBody>
      </p:sp>
      <p:sp>
        <p:nvSpPr>
          <p:cNvPr id="8" name="TextBox 7"/>
          <p:cNvSpPr txBox="1"/>
          <p:nvPr/>
        </p:nvSpPr>
        <p:spPr>
          <a:xfrm>
            <a:off x="748225" y="1440096"/>
            <a:ext cx="7798777" cy="5016758"/>
          </a:xfrm>
          <a:prstGeom prst="rect">
            <a:avLst/>
          </a:prstGeom>
          <a:noFill/>
        </p:spPr>
        <p:txBody>
          <a:bodyPr wrap="square" rtlCol="0">
            <a:spAutoFit/>
          </a:bodyPr>
          <a:lstStyle/>
          <a:p>
            <a:pPr marL="571500" indent="-5715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Before World War II, the Korean peninsula was controlled by Japan.</a:t>
            </a:r>
          </a:p>
          <a:p>
            <a:pPr marL="571500" indent="-5715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571500" indent="-5715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After the war, the Soviet Union and the United States agreed to temporarily govern Korea together until a stable government was established.</a:t>
            </a:r>
          </a:p>
          <a:p>
            <a:pPr marL="571500" indent="-5715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571500" indent="-5715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Unfortunately, they could not agree on a single approach to government. </a:t>
            </a:r>
          </a:p>
        </p:txBody>
      </p:sp>
      <p:sp>
        <p:nvSpPr>
          <p:cNvPr id="9" name="TextBox 8"/>
          <p:cNvSpPr txBox="1"/>
          <p:nvPr/>
        </p:nvSpPr>
        <p:spPr>
          <a:xfrm>
            <a:off x="621967" y="6645780"/>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3543956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blipFill dpi="0" rotWithShape="1">
            <a:blip r:embed="rId2"/>
            <a:srcRec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59204" y="336176"/>
            <a:ext cx="8841922" cy="6225989"/>
          </a:xfrm>
          <a:prstGeom prst="rect">
            <a:avLst/>
          </a:prstGeom>
          <a:solidFill>
            <a:schemeClr val="bg1"/>
          </a:solidFill>
          <a:ln w="5715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p:cNvSpPr/>
          <p:nvPr/>
        </p:nvSpPr>
        <p:spPr>
          <a:xfrm>
            <a:off x="375683" y="550711"/>
            <a:ext cx="8625443" cy="6317755"/>
          </a:xfrm>
          <a:prstGeom prst="rect">
            <a:avLst/>
          </a:prstGeom>
        </p:spPr>
        <p:txBody>
          <a:bodyPr wrap="square">
            <a:spAutoFit/>
          </a:bodyPr>
          <a:lstStyle/>
          <a:p>
            <a:pPr>
              <a:lnSpc>
                <a:spcPct val="107000"/>
              </a:lnSpc>
              <a:spcAft>
                <a:spcPts val="600"/>
              </a:spcAft>
            </a:pPr>
            <a:endParaRPr lang="en-US" sz="1050" dirty="0">
              <a:latin typeface="KG Second Chances Solid" panose="02000000000000000000" pitchFamily="2" charset="0"/>
              <a:ea typeface="Calibri" panose="020F0502020204030204" pitchFamily="34" charset="0"/>
              <a:cs typeface="Arial" panose="020B0604020202020204" pitchFamily="34" charset="0"/>
            </a:endParaRPr>
          </a:p>
          <a:p>
            <a:pPr algn="ctr">
              <a:lnSpc>
                <a:spcPct val="107000"/>
              </a:lnSpc>
              <a:spcAft>
                <a:spcPts val="600"/>
              </a:spcAft>
            </a:pPr>
            <a:r>
              <a:rPr lang="en-US" sz="3300" dirty="0">
                <a:latin typeface="KG Second Chances Solid" panose="02000000000000000000" pitchFamily="2" charset="0"/>
              </a:rPr>
              <a:t>STANDARDS:</a:t>
            </a:r>
            <a:endParaRPr lang="en-US" sz="3600" dirty="0"/>
          </a:p>
          <a:p>
            <a:r>
              <a:rPr lang="en-US" sz="4200" b="1" dirty="0">
                <a:latin typeface="KG First Time In Forever" panose="02000506000000020003" pitchFamily="2" charset="0"/>
                <a:ea typeface="KBScaredStraight" panose="02000603000000000000" pitchFamily="2" charset="0"/>
              </a:rPr>
              <a:t>SS7H3 Analyze continuity and change in Southern and Eastern Asia. </a:t>
            </a:r>
          </a:p>
          <a:p>
            <a:r>
              <a:rPr lang="en-US" sz="4200" dirty="0">
                <a:latin typeface="KG First Time In Forever" panose="02000506000000020003" pitchFamily="2" charset="0"/>
                <a:ea typeface="KBScaredStraight" panose="02000603000000000000" pitchFamily="2" charset="0"/>
              </a:rPr>
              <a:t>e. Explain the reasons for foreign involvement in Korea and Vietnam in terms of containment of communism. </a:t>
            </a:r>
            <a:r>
              <a:rPr lang="en-US" sz="2100" dirty="0"/>
              <a:t> </a:t>
            </a:r>
          </a:p>
          <a:p>
            <a:pPr marL="342900" indent="-342900">
              <a:buFont typeface="Arial" panose="020B0604020202020204" pitchFamily="34" charset="0"/>
              <a:buChar char="•"/>
            </a:pPr>
            <a:endParaRPr lang="en-US" sz="1500" dirty="0">
              <a:latin typeface="KBScaredStraight" panose="02000603000000000000" pitchFamily="2" charset="0"/>
              <a:ea typeface="KBScaredStraight" panose="02000603000000000000" pitchFamily="2" charset="0"/>
            </a:endParaRPr>
          </a:p>
          <a:p>
            <a:pPr marL="342900" indent="-342900">
              <a:buFont typeface="Arial" panose="020B0604020202020204" pitchFamily="34" charset="0"/>
              <a:buChar char="•"/>
            </a:pPr>
            <a:endParaRPr lang="en-US" sz="1500" dirty="0">
              <a:latin typeface="KBScaredStraight" panose="02000603000000000000" pitchFamily="2" charset="0"/>
              <a:ea typeface="KBScaredStraight" panose="02000603000000000000" pitchFamily="2" charset="0"/>
            </a:endParaRPr>
          </a:p>
          <a:p>
            <a:pPr marL="342900" indent="-342900">
              <a:buFont typeface="Arial" panose="020B0604020202020204" pitchFamily="34" charset="0"/>
              <a:buChar char="•"/>
            </a:pPr>
            <a:endParaRPr lang="en-US" dirty="0">
              <a:latin typeface="KBScaredStraight" panose="02000603000000000000" pitchFamily="2" charset="0"/>
              <a:ea typeface="KBScaredStraight" panose="02000603000000000000" pitchFamily="2" charset="0"/>
            </a:endParaRPr>
          </a:p>
          <a:p>
            <a:pPr marL="342900" indent="-342900">
              <a:buFont typeface="Arial" panose="020B0604020202020204" pitchFamily="34" charset="0"/>
              <a:buChar char="•"/>
            </a:pPr>
            <a:endParaRPr lang="en-US" dirty="0">
              <a:latin typeface="KBScaredStraight" panose="02000603000000000000" pitchFamily="2" charset="0"/>
              <a:ea typeface="KBScaredStraight" panose="02000603000000000000" pitchFamily="2" charset="0"/>
            </a:endParaRPr>
          </a:p>
          <a:p>
            <a:pPr marL="342900" indent="-342900">
              <a:buFont typeface="Arial" panose="020B0604020202020204" pitchFamily="34" charset="0"/>
              <a:buChar char="•"/>
            </a:pPr>
            <a:endParaRPr lang="en-US" sz="1500" dirty="0">
              <a:latin typeface="KBScaredStraight" panose="02000603000000000000" pitchFamily="2" charset="0"/>
              <a:ea typeface="KBScaredStraight" panose="02000603000000000000" pitchFamily="2" charset="0"/>
            </a:endParaRPr>
          </a:p>
          <a:p>
            <a:pPr marL="342900" indent="-342900">
              <a:buFont typeface="Arial" panose="020B0604020202020204" pitchFamily="34" charset="0"/>
              <a:buChar char="•"/>
            </a:pPr>
            <a:endParaRPr lang="en-US" sz="1500" dirty="0">
              <a:latin typeface="KBScaredStraight" panose="02000603000000000000" pitchFamily="2" charset="0"/>
              <a:ea typeface="KBScaredStraight" panose="02000603000000000000" pitchFamily="2" charset="0"/>
            </a:endParaRPr>
          </a:p>
        </p:txBody>
      </p:sp>
      <p:sp>
        <p:nvSpPr>
          <p:cNvPr id="6" name="TextBox 5"/>
          <p:cNvSpPr txBox="1"/>
          <p:nvPr/>
        </p:nvSpPr>
        <p:spPr>
          <a:xfrm>
            <a:off x="-67235" y="6665567"/>
            <a:ext cx="2653251" cy="246221"/>
          </a:xfrm>
          <a:prstGeom prst="rect">
            <a:avLst/>
          </a:prstGeom>
          <a:noFill/>
        </p:spPr>
        <p:txBody>
          <a:bodyPr wrap="square" rtlCol="0">
            <a:spAutoFit/>
          </a:bodyPr>
          <a:lstStyle/>
          <a:p>
            <a:r>
              <a:rPr lang="en-US" sz="10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2120109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685801" y="0"/>
            <a:ext cx="7923626" cy="6858000"/>
          </a:xfrm>
          <a:prstGeom prst="rect">
            <a:avLst/>
          </a:prstGeom>
          <a:solidFill>
            <a:srgbClr val="68C7C3"/>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2236563" y="0"/>
            <a:ext cx="4822154" cy="1423467"/>
          </a:xfrm>
          <a:prstGeom prst="rect">
            <a:avLst/>
          </a:prstGeom>
          <a:noFill/>
        </p:spPr>
        <p:txBody>
          <a:bodyPr wrap="none" lIns="68580" tIns="34290" rIns="68580" bIns="34290">
            <a:spAutoFit/>
          </a:bodyPr>
          <a:lstStyle/>
          <a:p>
            <a:pPr algn="ctr"/>
            <a:r>
              <a:rPr lang="en-US" sz="88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rPr>
              <a:t>Division</a:t>
            </a:r>
            <a:endParaRPr lang="en-US" sz="66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endParaRPr>
          </a:p>
        </p:txBody>
      </p:sp>
      <p:sp>
        <p:nvSpPr>
          <p:cNvPr id="8" name="TextBox 7"/>
          <p:cNvSpPr txBox="1"/>
          <p:nvPr/>
        </p:nvSpPr>
        <p:spPr>
          <a:xfrm>
            <a:off x="748225" y="1440096"/>
            <a:ext cx="7798777" cy="5262979"/>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KG First Time In Forever" panose="02000506000000020003" pitchFamily="2" charset="0"/>
                <a:ea typeface="KBScaredStraight" panose="02000603000000000000" pitchFamily="2" charset="0"/>
              </a:rPr>
              <a:t>The two countries eventually agreed to let Korea be divided into North Korea and South Korea.</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2800" dirty="0">
                <a:latin typeface="KG First Time In Forever" panose="02000506000000020003" pitchFamily="2" charset="0"/>
                <a:ea typeface="KBScaredStraight" panose="02000603000000000000" pitchFamily="2" charset="0"/>
              </a:rPr>
              <a:t>The Soviet Union controlled Korea north of the 38</a:t>
            </a:r>
            <a:r>
              <a:rPr lang="en-US" sz="2800" baseline="30000" dirty="0">
                <a:latin typeface="KG First Time In Forever" panose="02000506000000020003" pitchFamily="2" charset="0"/>
                <a:ea typeface="KBScaredStraight" panose="02000603000000000000" pitchFamily="2" charset="0"/>
              </a:rPr>
              <a:t>th</a:t>
            </a:r>
            <a:r>
              <a:rPr lang="en-US" sz="2800" dirty="0">
                <a:latin typeface="KG First Time In Forever" panose="02000506000000020003" pitchFamily="2" charset="0"/>
                <a:ea typeface="KBScaredStraight" panose="02000603000000000000" pitchFamily="2" charset="0"/>
              </a:rPr>
              <a:t> parallel and established a Communist government there.</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2800" dirty="0">
                <a:latin typeface="KG First Time In Forever" panose="02000506000000020003" pitchFamily="2" charset="0"/>
                <a:ea typeface="KBScaredStraight" panose="02000603000000000000" pitchFamily="2" charset="0"/>
              </a:rPr>
              <a:t>The United States was in charge of Korea south of the 38</a:t>
            </a:r>
            <a:r>
              <a:rPr lang="en-US" sz="2800" baseline="30000" dirty="0">
                <a:latin typeface="KG First Time In Forever" panose="02000506000000020003" pitchFamily="2" charset="0"/>
                <a:ea typeface="KBScaredStraight" panose="02000603000000000000" pitchFamily="2" charset="0"/>
              </a:rPr>
              <a:t>th</a:t>
            </a:r>
            <a:r>
              <a:rPr lang="en-US" sz="2800" dirty="0">
                <a:latin typeface="KG First Time In Forever" panose="02000506000000020003" pitchFamily="2" charset="0"/>
                <a:ea typeface="KBScaredStraight" panose="02000603000000000000" pitchFamily="2" charset="0"/>
              </a:rPr>
              <a:t> parallel and promoted a democratic government and capitalist economy.</a:t>
            </a:r>
          </a:p>
        </p:txBody>
      </p:sp>
      <p:sp>
        <p:nvSpPr>
          <p:cNvPr id="9" name="TextBox 8"/>
          <p:cNvSpPr txBox="1"/>
          <p:nvPr/>
        </p:nvSpPr>
        <p:spPr>
          <a:xfrm>
            <a:off x="621967" y="6645780"/>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1952637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857250"/>
            <a:ext cx="9144000" cy="5143500"/>
          </a:xfrm>
          <a:prstGeom prst="rect">
            <a:avLst/>
          </a:prstGeom>
          <a:solidFill>
            <a:srgbClr val="A2E4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0" y="0"/>
            <a:ext cx="9144009" cy="6858000"/>
          </a:xfrm>
          <a:prstGeom prst="rect">
            <a:avLst/>
          </a:prstGeom>
          <a:solidFill>
            <a:srgbClr val="FDC112"/>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0" y="6646922"/>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pic>
        <p:nvPicPr>
          <p:cNvPr id="8" name="Picture 2" descr="15-484-map"/>
          <p:cNvPicPr>
            <a:picLocks noChangeAspect="1" noChangeArrowheads="1"/>
          </p:cNvPicPr>
          <p:nvPr/>
        </p:nvPicPr>
        <p:blipFill rotWithShape="1">
          <a:blip r:embed="rId2">
            <a:extLst>
              <a:ext uri="{28A0092B-C50C-407E-A947-70E740481C1C}">
                <a14:useLocalDpi xmlns:a14="http://schemas.microsoft.com/office/drawing/2010/main" val="0"/>
              </a:ext>
            </a:extLst>
          </a:blip>
          <a:srcRect t="3125" b="23632"/>
          <a:stretch/>
        </p:blipFill>
        <p:spPr bwMode="auto">
          <a:xfrm>
            <a:off x="1646342" y="180201"/>
            <a:ext cx="5851304" cy="64008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989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685801" y="0"/>
            <a:ext cx="7923626" cy="6858000"/>
          </a:xfrm>
          <a:prstGeom prst="rect">
            <a:avLst/>
          </a:prstGeom>
          <a:solidFill>
            <a:srgbClr val="68C7C3"/>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2097907" y="0"/>
            <a:ext cx="5099474" cy="1423467"/>
          </a:xfrm>
          <a:prstGeom prst="rect">
            <a:avLst/>
          </a:prstGeom>
          <a:noFill/>
        </p:spPr>
        <p:txBody>
          <a:bodyPr wrap="none" lIns="68580" tIns="34290" rIns="68580" bIns="34290">
            <a:spAutoFit/>
          </a:bodyPr>
          <a:lstStyle/>
          <a:p>
            <a:pPr algn="ctr"/>
            <a:r>
              <a:rPr lang="en-US" sz="88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rPr>
              <a:t>Invasion</a:t>
            </a:r>
            <a:endParaRPr lang="en-US" sz="66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endParaRPr>
          </a:p>
        </p:txBody>
      </p:sp>
      <p:sp>
        <p:nvSpPr>
          <p:cNvPr id="8" name="TextBox 7"/>
          <p:cNvSpPr txBox="1"/>
          <p:nvPr/>
        </p:nvSpPr>
        <p:spPr>
          <a:xfrm>
            <a:off x="748225" y="1440096"/>
            <a:ext cx="7798777" cy="5262979"/>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KG First Time In Forever" panose="02000506000000020003" pitchFamily="2" charset="0"/>
                <a:ea typeface="KBScaredStraight" panose="02000603000000000000" pitchFamily="2" charset="0"/>
              </a:rPr>
              <a:t>In 1950, Kim Il Sung, the leader of North Korea, sent soldiers supplied by the Soviet Union to invade South Korea.</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2800" dirty="0">
                <a:latin typeface="KG First Time In Forever" panose="02000506000000020003" pitchFamily="2" charset="0"/>
                <a:ea typeface="KBScaredStraight" panose="02000603000000000000" pitchFamily="2" charset="0"/>
              </a:rPr>
              <a:t>The US had to take a stand against Communist aggression and was willing to go to war to keep Communism from spreading to this area.</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2800" dirty="0">
                <a:latin typeface="KG First Time In Forever" panose="02000506000000020003" pitchFamily="2" charset="0"/>
                <a:ea typeface="KBScaredStraight" panose="02000603000000000000" pitchFamily="2" charset="0"/>
              </a:rPr>
              <a:t>US President Truman ordered American forces to support Korean ground troops, and asked the United Nations to approve the use of force to stop the invasion.</a:t>
            </a:r>
          </a:p>
        </p:txBody>
      </p:sp>
      <p:sp>
        <p:nvSpPr>
          <p:cNvPr id="9" name="TextBox 8"/>
          <p:cNvSpPr txBox="1"/>
          <p:nvPr/>
        </p:nvSpPr>
        <p:spPr>
          <a:xfrm>
            <a:off x="621967" y="6645780"/>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435598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857250"/>
            <a:ext cx="9144000" cy="5143500"/>
          </a:xfrm>
          <a:prstGeom prst="rect">
            <a:avLst/>
          </a:prstGeom>
          <a:solidFill>
            <a:srgbClr val="A2E4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0" y="0"/>
            <a:ext cx="9144009" cy="6858000"/>
          </a:xfrm>
          <a:prstGeom prst="rect">
            <a:avLst/>
          </a:prstGeom>
          <a:solidFill>
            <a:srgbClr val="FDC112"/>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0" y="6646922"/>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941" y="228600"/>
            <a:ext cx="8422105" cy="640080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06419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857250"/>
            <a:ext cx="9144000" cy="5143500"/>
          </a:xfrm>
          <a:prstGeom prst="rect">
            <a:avLst/>
          </a:prstGeom>
          <a:solidFill>
            <a:srgbClr val="A2E4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0" y="0"/>
            <a:ext cx="9144009" cy="6858000"/>
          </a:xfrm>
          <a:prstGeom prst="rect">
            <a:avLst/>
          </a:prstGeom>
          <a:solidFill>
            <a:srgbClr val="FDC112"/>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0" y="6646922"/>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14" y="759642"/>
            <a:ext cx="7680960" cy="5821359"/>
          </a:xfrm>
          <a:prstGeom prst="rect">
            <a:avLst/>
          </a:prstGeom>
          <a:ln w="38100">
            <a:solidFill>
              <a:schemeClr val="tx1"/>
            </a:solidFill>
          </a:ln>
          <a:effectLst>
            <a:outerShdw blurRad="292100" dist="139700" dir="2700000" algn="tl" rotWithShape="0">
              <a:srgbClr val="333333">
                <a:alpha val="65000"/>
              </a:srgbClr>
            </a:outerShdw>
          </a:effectLst>
        </p:spPr>
      </p:pic>
      <p:sp>
        <p:nvSpPr>
          <p:cNvPr id="9" name="TextBox 8"/>
          <p:cNvSpPr txBox="1"/>
          <p:nvPr/>
        </p:nvSpPr>
        <p:spPr>
          <a:xfrm>
            <a:off x="12" y="82738"/>
            <a:ext cx="9143988" cy="584775"/>
          </a:xfrm>
          <a:prstGeom prst="rect">
            <a:avLst/>
          </a:prstGeom>
          <a:noFill/>
        </p:spPr>
        <p:txBody>
          <a:bodyPr wrap="square" rtlCol="0">
            <a:spAutoFit/>
          </a:bodyPr>
          <a:lstStyle/>
          <a:p>
            <a:pPr algn="ctr"/>
            <a:r>
              <a:rPr lang="en-US" sz="3200" dirty="0">
                <a:latin typeface="KG First Time In Forever" panose="02000506000000020003" pitchFamily="2" charset="0"/>
              </a:rPr>
              <a:t>American Soldiers in Korea</a:t>
            </a:r>
          </a:p>
        </p:txBody>
      </p:sp>
    </p:spTree>
    <p:extLst>
      <p:ext uri="{BB962C8B-B14F-4D97-AF65-F5344CB8AC3E}">
        <p14:creationId xmlns:p14="http://schemas.microsoft.com/office/powerpoint/2010/main" val="29359061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685801" y="0"/>
            <a:ext cx="7923626" cy="6858000"/>
          </a:xfrm>
          <a:prstGeom prst="rect">
            <a:avLst/>
          </a:prstGeom>
          <a:solidFill>
            <a:srgbClr val="68C7C3"/>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949802" y="0"/>
            <a:ext cx="7395679" cy="1423467"/>
          </a:xfrm>
          <a:prstGeom prst="rect">
            <a:avLst/>
          </a:prstGeom>
          <a:noFill/>
        </p:spPr>
        <p:txBody>
          <a:bodyPr wrap="none" lIns="68580" tIns="34290" rIns="68580" bIns="34290">
            <a:spAutoFit/>
          </a:bodyPr>
          <a:lstStyle/>
          <a:p>
            <a:pPr algn="ctr"/>
            <a:r>
              <a:rPr lang="en-US" sz="88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rPr>
              <a:t>Korean War</a:t>
            </a:r>
            <a:endParaRPr lang="en-US" sz="66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endParaRPr>
          </a:p>
        </p:txBody>
      </p:sp>
      <p:sp>
        <p:nvSpPr>
          <p:cNvPr id="8" name="TextBox 7"/>
          <p:cNvSpPr txBox="1"/>
          <p:nvPr/>
        </p:nvSpPr>
        <p:spPr>
          <a:xfrm>
            <a:off x="748225" y="1440096"/>
            <a:ext cx="7798777" cy="5601533"/>
          </a:xfrm>
          <a:prstGeom prst="rect">
            <a:avLst/>
          </a:prstGeom>
          <a:noFill/>
        </p:spPr>
        <p:txBody>
          <a:bodyPr wrap="square" rtlCol="0">
            <a:spAutoFit/>
          </a:bodyPr>
          <a:lstStyle/>
          <a:p>
            <a:pPr marL="457200" indent="-457200">
              <a:buFont typeface="Arial" panose="020B0604020202020204" pitchFamily="34" charset="0"/>
              <a:buChar char="•"/>
            </a:pPr>
            <a:r>
              <a:rPr lang="en-US" sz="3000" dirty="0">
                <a:latin typeface="KG First Time In Forever" panose="02000506000000020003" pitchFamily="2" charset="0"/>
                <a:ea typeface="KBScaredStraight" panose="02000603000000000000" pitchFamily="2" charset="0"/>
              </a:rPr>
              <a:t>The United Nations saw North Korea’s invasion as illegal and committed troops from 20 member nations to the area.</a:t>
            </a:r>
          </a:p>
          <a:p>
            <a:pPr marL="457200" indent="-457200">
              <a:buFont typeface="Arial" panose="020B0604020202020204" pitchFamily="34" charset="0"/>
              <a:buChar char="•"/>
            </a:pPr>
            <a:endParaRPr lang="en-US" sz="30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000" dirty="0">
                <a:latin typeface="KG First Time In Forever" panose="02000506000000020003" pitchFamily="2" charset="0"/>
                <a:ea typeface="KBScaredStraight" panose="02000603000000000000" pitchFamily="2" charset="0"/>
              </a:rPr>
              <a:t>American General Douglas MacArthur commanded the UN force and led the defense of South Korea.</a:t>
            </a:r>
          </a:p>
          <a:p>
            <a:pPr marL="457200" indent="-457200">
              <a:buFont typeface="Arial" panose="020B0604020202020204" pitchFamily="34" charset="0"/>
              <a:buChar char="•"/>
            </a:pPr>
            <a:endParaRPr lang="en-US" sz="30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000" dirty="0">
                <a:latin typeface="KG First Time In Forever" panose="02000506000000020003" pitchFamily="2" charset="0"/>
                <a:ea typeface="KBScaredStraight" panose="02000603000000000000" pitchFamily="2" charset="0"/>
              </a:rPr>
              <a:t>The combined UN forces were able to drive North Korean soldiers out of South Korea all the way to the Chinese border.</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sp>
        <p:nvSpPr>
          <p:cNvPr id="9" name="TextBox 8"/>
          <p:cNvSpPr txBox="1"/>
          <p:nvPr/>
        </p:nvSpPr>
        <p:spPr>
          <a:xfrm>
            <a:off x="621967" y="6645780"/>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934222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857250"/>
            <a:ext cx="9144000" cy="5143500"/>
          </a:xfrm>
          <a:prstGeom prst="rect">
            <a:avLst/>
          </a:prstGeom>
          <a:solidFill>
            <a:srgbClr val="A2E4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0" y="0"/>
            <a:ext cx="9144009" cy="6858000"/>
          </a:xfrm>
          <a:prstGeom prst="rect">
            <a:avLst/>
          </a:prstGeom>
          <a:solidFill>
            <a:srgbClr val="FDC112"/>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0" y="6646922"/>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94" y="938969"/>
            <a:ext cx="8686800" cy="5642032"/>
          </a:xfrm>
          <a:prstGeom prst="rect">
            <a:avLst/>
          </a:prstGeom>
          <a:ln w="38100">
            <a:solidFill>
              <a:schemeClr val="tx1"/>
            </a:solidFill>
          </a:ln>
          <a:effectLst>
            <a:outerShdw blurRad="292100" dist="139700" dir="2700000" algn="tl" rotWithShape="0">
              <a:srgbClr val="333333">
                <a:alpha val="65000"/>
              </a:srgbClr>
            </a:outerShdw>
          </a:effectLst>
        </p:spPr>
      </p:pic>
      <p:sp>
        <p:nvSpPr>
          <p:cNvPr id="4" name="TextBox 3"/>
          <p:cNvSpPr txBox="1"/>
          <p:nvPr/>
        </p:nvSpPr>
        <p:spPr>
          <a:xfrm>
            <a:off x="1" y="268941"/>
            <a:ext cx="9143988" cy="584775"/>
          </a:xfrm>
          <a:prstGeom prst="rect">
            <a:avLst/>
          </a:prstGeom>
          <a:noFill/>
        </p:spPr>
        <p:txBody>
          <a:bodyPr wrap="square" rtlCol="0">
            <a:spAutoFit/>
          </a:bodyPr>
          <a:lstStyle/>
          <a:p>
            <a:pPr algn="ctr"/>
            <a:r>
              <a:rPr lang="en-US" sz="3200" dirty="0">
                <a:latin typeface="KG First Time In Forever" panose="02000506000000020003" pitchFamily="2" charset="0"/>
              </a:rPr>
              <a:t>General Douglas MacArthur during the Korean War</a:t>
            </a:r>
          </a:p>
        </p:txBody>
      </p:sp>
    </p:spTree>
    <p:extLst>
      <p:ext uri="{BB962C8B-B14F-4D97-AF65-F5344CB8AC3E}">
        <p14:creationId xmlns:p14="http://schemas.microsoft.com/office/powerpoint/2010/main" val="2630482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857250"/>
            <a:ext cx="9144000" cy="5143500"/>
          </a:xfrm>
          <a:prstGeom prst="rect">
            <a:avLst/>
          </a:prstGeom>
          <a:solidFill>
            <a:srgbClr val="A2E4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0" y="0"/>
            <a:ext cx="9144009" cy="6858000"/>
          </a:xfrm>
          <a:prstGeom prst="rect">
            <a:avLst/>
          </a:prstGeom>
          <a:solidFill>
            <a:srgbClr val="FDC112"/>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0" y="6646922"/>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54" y="1126130"/>
            <a:ext cx="8869680" cy="4605739"/>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597552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857250"/>
            <a:ext cx="9144000" cy="5143500"/>
          </a:xfrm>
          <a:prstGeom prst="rect">
            <a:avLst/>
          </a:prstGeom>
          <a:solidFill>
            <a:srgbClr val="A2E4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0" y="0"/>
            <a:ext cx="9144009" cy="6858000"/>
          </a:xfrm>
          <a:prstGeom prst="rect">
            <a:avLst/>
          </a:prstGeom>
          <a:solidFill>
            <a:srgbClr val="FDC112"/>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0" y="6646922"/>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604837"/>
            <a:ext cx="7239000" cy="5648325"/>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67213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685801" y="0"/>
            <a:ext cx="7923626" cy="6858000"/>
          </a:xfrm>
          <a:prstGeom prst="rect">
            <a:avLst/>
          </a:prstGeom>
          <a:solidFill>
            <a:srgbClr val="68C7C3"/>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949802" y="0"/>
            <a:ext cx="7395679" cy="1423467"/>
          </a:xfrm>
          <a:prstGeom prst="rect">
            <a:avLst/>
          </a:prstGeom>
          <a:noFill/>
        </p:spPr>
        <p:txBody>
          <a:bodyPr wrap="none" lIns="68580" tIns="34290" rIns="68580" bIns="34290">
            <a:spAutoFit/>
          </a:bodyPr>
          <a:lstStyle/>
          <a:p>
            <a:pPr algn="ctr"/>
            <a:r>
              <a:rPr lang="en-US" sz="88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rPr>
              <a:t>Korean War</a:t>
            </a:r>
            <a:endParaRPr lang="en-US" sz="66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endParaRPr>
          </a:p>
        </p:txBody>
      </p:sp>
      <p:sp>
        <p:nvSpPr>
          <p:cNvPr id="8" name="TextBox 7"/>
          <p:cNvSpPr txBox="1"/>
          <p:nvPr/>
        </p:nvSpPr>
        <p:spPr>
          <a:xfrm>
            <a:off x="748225" y="1440096"/>
            <a:ext cx="7798777" cy="4031873"/>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Going beyond the 38</a:t>
            </a:r>
            <a:r>
              <a:rPr lang="en-US" sz="3200" baseline="30000" dirty="0">
                <a:latin typeface="KG First Time In Forever" panose="02000506000000020003" pitchFamily="2" charset="0"/>
                <a:ea typeface="KBScaredStraight" panose="02000603000000000000" pitchFamily="2" charset="0"/>
              </a:rPr>
              <a:t>th</a:t>
            </a:r>
            <a:r>
              <a:rPr lang="en-US" sz="3200" dirty="0">
                <a:latin typeface="KG First Time In Forever" panose="02000506000000020003" pitchFamily="2" charset="0"/>
                <a:ea typeface="KBScaredStraight" panose="02000603000000000000" pitchFamily="2" charset="0"/>
              </a:rPr>
              <a:t> parallel into North Korea brought communist China’s well-trained and well-equipped army into the war. </a:t>
            </a: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The Communist Chinese attacked, forcing the UN soldiers to retreat back into South Korea.</a:t>
            </a:r>
          </a:p>
        </p:txBody>
      </p:sp>
      <p:sp>
        <p:nvSpPr>
          <p:cNvPr id="9" name="TextBox 8"/>
          <p:cNvSpPr txBox="1"/>
          <p:nvPr/>
        </p:nvSpPr>
        <p:spPr>
          <a:xfrm>
            <a:off x="621967" y="6645780"/>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3722170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5400000">
            <a:off x="5432610" y="2963489"/>
            <a:ext cx="6335517" cy="931024"/>
          </a:xfrm>
          <a:prstGeom prst="rect">
            <a:avLst/>
          </a:prstGeom>
          <a:noFill/>
        </p:spPr>
        <p:txBody>
          <a:bodyPr wrap="none" lIns="68580" tIns="34290" rIns="68580" bIns="34290">
            <a:spAutoFit/>
          </a:bodyPr>
          <a:lstStyle/>
          <a:p>
            <a:pPr algn="ctr"/>
            <a:r>
              <a:rPr lang="en-US" sz="3200" b="1" dirty="0">
                <a:ln w="28575">
                  <a:solidFill>
                    <a:sysClr val="windowText" lastClr="000000"/>
                  </a:solidFill>
                  <a:prstDash val="solid"/>
                </a:ln>
                <a:solidFill>
                  <a:srgbClr val="FFFFFF"/>
                </a:solidFill>
                <a:effectLst>
                  <a:outerShdw blurRad="38100" dist="22860" dir="5400000" algn="tl" rotWithShape="0">
                    <a:srgbClr val="000000">
                      <a:alpha val="30000"/>
                    </a:srgbClr>
                  </a:outerShdw>
                </a:effectLst>
                <a:latin typeface="KG Second Chances Solid" panose="02000000000000000000" pitchFamily="2" charset="0"/>
              </a:rPr>
              <a:t>Containment of Communism</a:t>
            </a:r>
          </a:p>
          <a:p>
            <a:pPr algn="ctr"/>
            <a:r>
              <a:rPr lang="en-US" sz="2400" b="1" dirty="0">
                <a:ln w="28575">
                  <a:solidFill>
                    <a:sysClr val="windowText" lastClr="000000"/>
                  </a:solidFill>
                  <a:prstDash val="solid"/>
                </a:ln>
                <a:solidFill>
                  <a:srgbClr val="FFFFFF"/>
                </a:solidFill>
                <a:effectLst>
                  <a:outerShdw blurRad="38100" dist="22860" dir="5400000" algn="tl" rotWithShape="0">
                    <a:srgbClr val="000000">
                      <a:alpha val="30000"/>
                    </a:srgbClr>
                  </a:outerShdw>
                </a:effectLst>
                <a:latin typeface="KG Second Chances Solid" panose="02000000000000000000" pitchFamily="2" charset="0"/>
              </a:rPr>
              <a:t>CLOZE Notes 1</a:t>
            </a:r>
          </a:p>
        </p:txBody>
      </p:sp>
      <p:sp>
        <p:nvSpPr>
          <p:cNvPr id="6" name="TextBox 5"/>
          <p:cNvSpPr txBox="1"/>
          <p:nvPr/>
        </p:nvSpPr>
        <p:spPr>
          <a:xfrm rot="5400000">
            <a:off x="-10972" y="-1333842"/>
            <a:ext cx="6642848" cy="9525685"/>
          </a:xfrm>
          <a:prstGeom prst="rect">
            <a:avLst/>
          </a:prstGeom>
          <a:noFill/>
        </p:spPr>
        <p:txBody>
          <a:bodyPr wrap="square" rtlCol="0">
            <a:spAutoFit/>
          </a:bodyPr>
          <a:lstStyle/>
          <a:p>
            <a:pPr>
              <a:defRPr/>
            </a:pPr>
            <a:r>
              <a:rPr lang="en-US" sz="1400" b="1" dirty="0">
                <a:solidFill>
                  <a:sysClr val="windowText" lastClr="000000"/>
                </a:solidFill>
                <a:latin typeface="KG First Time In Forever" panose="02000506000000020003" pitchFamily="2" charset="0"/>
                <a:ea typeface="KBScaredStraight" panose="02000603000000000000" pitchFamily="2" charset="0"/>
              </a:rPr>
              <a:t>COMMUNISM SPREADS</a:t>
            </a:r>
          </a:p>
          <a:p>
            <a:pPr>
              <a:defRPr/>
            </a:pPr>
            <a:r>
              <a:rPr lang="en-US" sz="1400" b="1" dirty="0">
                <a:solidFill>
                  <a:sysClr val="windowText" lastClr="000000"/>
                </a:solidFill>
                <a:latin typeface="KG First Time In Forever" panose="02000506000000020003" pitchFamily="2" charset="0"/>
                <a:ea typeface="KBScaredStraight" panose="02000603000000000000" pitchFamily="2" charset="0"/>
              </a:rPr>
              <a:t>End of WWII</a:t>
            </a:r>
          </a:p>
          <a:p>
            <a:pPr marL="171450" indent="-171450">
              <a:buFont typeface="Arial" panose="020B0604020202020204" pitchFamily="34" charset="0"/>
              <a:buChar char="•"/>
            </a:pPr>
            <a:r>
              <a:rPr lang="en-US" sz="1400" dirty="0">
                <a:solidFill>
                  <a:sysClr val="windowText" lastClr="000000"/>
                </a:solidFill>
                <a:latin typeface="KG First Time In Forever" panose="02000506000000020003" pitchFamily="2" charset="0"/>
                <a:ea typeface="KBScaredStraight" panose="02000603000000000000" pitchFamily="2" charset="0"/>
              </a:rPr>
              <a:t>The United States, Soviet Union, and Great Britain </a:t>
            </a:r>
            <a:r>
              <a:rPr lang="en-US" sz="1400" dirty="0">
                <a:solidFill>
                  <a:srgbClr val="FF0000"/>
                </a:solidFill>
                <a:latin typeface="KG First Time In Forever" panose="02000506000000020003" pitchFamily="2" charset="0"/>
                <a:ea typeface="KBScaredStraight" panose="02000603000000000000" pitchFamily="2" charset="0"/>
              </a:rPr>
              <a:t>made an agreement </a:t>
            </a:r>
            <a:r>
              <a:rPr lang="en-US" sz="1400" dirty="0">
                <a:solidFill>
                  <a:sysClr val="windowText" lastClr="000000"/>
                </a:solidFill>
                <a:latin typeface="KG First Time In Forever" panose="02000506000000020003" pitchFamily="2" charset="0"/>
                <a:ea typeface="KBScaredStraight" panose="02000603000000000000" pitchFamily="2" charset="0"/>
              </a:rPr>
              <a:t>on how they would put the world back together after World War II. </a:t>
            </a:r>
          </a:p>
          <a:p>
            <a:pPr marL="171450" indent="-171450">
              <a:buFont typeface="Arial" panose="020B0604020202020204" pitchFamily="34" charset="0"/>
              <a:buChar char="•"/>
            </a:pPr>
            <a:r>
              <a:rPr lang="en-US" sz="1400" dirty="0">
                <a:solidFill>
                  <a:sysClr val="windowText" lastClr="000000"/>
                </a:solidFill>
                <a:latin typeface="KG First Time In Forever" panose="02000506000000020003" pitchFamily="2" charset="0"/>
                <a:ea typeface="KBScaredStraight" panose="02000603000000000000" pitchFamily="2" charset="0"/>
              </a:rPr>
              <a:t>Each country would </a:t>
            </a:r>
            <a:r>
              <a:rPr lang="en-US" sz="1400" dirty="0">
                <a:solidFill>
                  <a:srgbClr val="FF0000"/>
                </a:solidFill>
                <a:latin typeface="KG First Time In Forever" panose="02000506000000020003" pitchFamily="2" charset="0"/>
                <a:ea typeface="KBScaredStraight" panose="02000603000000000000" pitchFamily="2" charset="0"/>
              </a:rPr>
              <a:t>temporarily occupy the lands </a:t>
            </a:r>
            <a:r>
              <a:rPr lang="en-US" sz="1400" dirty="0">
                <a:solidFill>
                  <a:sysClr val="windowText" lastClr="000000"/>
                </a:solidFill>
                <a:latin typeface="KG First Time In Forever" panose="02000506000000020003" pitchFamily="2" charset="0"/>
                <a:ea typeface="KBScaredStraight" panose="02000603000000000000" pitchFamily="2" charset="0"/>
              </a:rPr>
              <a:t>that were impacted by the war.</a:t>
            </a:r>
          </a:p>
          <a:p>
            <a:pPr marL="171450" indent="-171450">
              <a:buFont typeface="Arial" panose="020B0604020202020204" pitchFamily="34" charset="0"/>
              <a:buChar char="•"/>
            </a:pPr>
            <a:r>
              <a:rPr lang="en-US" sz="1400" dirty="0">
                <a:solidFill>
                  <a:sysClr val="windowText" lastClr="000000"/>
                </a:solidFill>
                <a:latin typeface="KG First Time In Forever" panose="02000506000000020003" pitchFamily="2" charset="0"/>
                <a:ea typeface="KBScaredStraight" panose="02000603000000000000" pitchFamily="2" charset="0"/>
              </a:rPr>
              <a:t>They would work to </a:t>
            </a:r>
            <a:r>
              <a:rPr lang="en-US" sz="1400" dirty="0">
                <a:solidFill>
                  <a:srgbClr val="FF0000"/>
                </a:solidFill>
                <a:latin typeface="KG First Time In Forever" panose="02000506000000020003" pitchFamily="2" charset="0"/>
                <a:ea typeface="KBScaredStraight" panose="02000603000000000000" pitchFamily="2" charset="0"/>
              </a:rPr>
              <a:t>restore order and free elections </a:t>
            </a:r>
            <a:r>
              <a:rPr lang="en-US" sz="1400" dirty="0">
                <a:solidFill>
                  <a:sysClr val="windowText" lastClr="000000"/>
                </a:solidFill>
                <a:latin typeface="KG First Time In Forever" panose="02000506000000020003" pitchFamily="2" charset="0"/>
                <a:ea typeface="KBScaredStraight" panose="02000603000000000000" pitchFamily="2" charset="0"/>
              </a:rPr>
              <a:t>would be held so that the people could decide on their future government.</a:t>
            </a:r>
          </a:p>
          <a:p>
            <a:endParaRPr lang="en-US" sz="1400" dirty="0">
              <a:solidFill>
                <a:sysClr val="windowText" lastClr="000000"/>
              </a:solidFill>
              <a:latin typeface="KG First Time In Forever" panose="02000506000000020003" pitchFamily="2" charset="0"/>
              <a:ea typeface="KBScaredStraight" panose="02000603000000000000" pitchFamily="2" charset="0"/>
            </a:endParaRPr>
          </a:p>
          <a:p>
            <a:r>
              <a:rPr lang="en-US" sz="1400" b="1" dirty="0">
                <a:solidFill>
                  <a:sysClr val="windowText" lastClr="000000"/>
                </a:solidFill>
                <a:latin typeface="KG First Time In Forever" panose="02000506000000020003" pitchFamily="2" charset="0"/>
                <a:ea typeface="KBScaredStraight" panose="02000603000000000000" pitchFamily="2" charset="0"/>
              </a:rPr>
              <a:t>Soviet Union</a:t>
            </a:r>
          </a:p>
          <a:p>
            <a:pPr marL="171450" indent="-171450">
              <a:buFont typeface="Arial" panose="020B0604020202020204" pitchFamily="34" charset="0"/>
              <a:buChar char="•"/>
            </a:pPr>
            <a:r>
              <a:rPr lang="en-US" sz="1400" dirty="0">
                <a:solidFill>
                  <a:sysClr val="windowText" lastClr="000000"/>
                </a:solidFill>
                <a:latin typeface="KG First Time In Forever" panose="02000506000000020003" pitchFamily="2" charset="0"/>
                <a:ea typeface="KBScaredStraight" panose="02000603000000000000" pitchFamily="2" charset="0"/>
              </a:rPr>
              <a:t>Once peace was declared, the Soviet Union found itself </a:t>
            </a:r>
            <a:r>
              <a:rPr lang="en-US" sz="1400" dirty="0">
                <a:solidFill>
                  <a:srgbClr val="FF0000"/>
                </a:solidFill>
                <a:latin typeface="KG First Time In Forever" panose="02000506000000020003" pitchFamily="2" charset="0"/>
                <a:ea typeface="KBScaredStraight" panose="02000603000000000000" pitchFamily="2" charset="0"/>
              </a:rPr>
              <a:t>reluctant to leave </a:t>
            </a:r>
            <a:r>
              <a:rPr lang="en-US" sz="1400" dirty="0">
                <a:solidFill>
                  <a:sysClr val="windowText" lastClr="000000"/>
                </a:solidFill>
                <a:latin typeface="KG First Time In Forever" panose="02000506000000020003" pitchFamily="2" charset="0"/>
                <a:ea typeface="KBScaredStraight" panose="02000603000000000000" pitchFamily="2" charset="0"/>
              </a:rPr>
              <a:t>its occupied countries. </a:t>
            </a:r>
          </a:p>
          <a:p>
            <a:pPr marL="171450" indent="-171450">
              <a:buFont typeface="Arial" panose="020B0604020202020204" pitchFamily="34" charset="0"/>
              <a:buChar char="•"/>
            </a:pPr>
            <a:r>
              <a:rPr lang="en-US" sz="1400" dirty="0">
                <a:solidFill>
                  <a:sysClr val="windowText" lastClr="000000"/>
                </a:solidFill>
                <a:latin typeface="KG First Time In Forever" panose="02000506000000020003" pitchFamily="2" charset="0"/>
                <a:ea typeface="KBScaredStraight" panose="02000603000000000000" pitchFamily="2" charset="0"/>
              </a:rPr>
              <a:t>The Soviet Union worked hard to be sure that the new </a:t>
            </a:r>
            <a:r>
              <a:rPr lang="en-US" sz="1400" dirty="0">
                <a:solidFill>
                  <a:srgbClr val="FF0000"/>
                </a:solidFill>
                <a:latin typeface="KG First Time In Forever" panose="02000506000000020003" pitchFamily="2" charset="0"/>
                <a:ea typeface="KBScaredStraight" panose="02000603000000000000" pitchFamily="2" charset="0"/>
              </a:rPr>
              <a:t>governments were Communist</a:t>
            </a:r>
            <a:r>
              <a:rPr lang="en-US" sz="1400" dirty="0">
                <a:solidFill>
                  <a:sysClr val="windowText" lastClr="000000"/>
                </a:solidFill>
                <a:latin typeface="KG First Time In Forever" panose="02000506000000020003" pitchFamily="2" charset="0"/>
                <a:ea typeface="KBScaredStraight" panose="02000603000000000000" pitchFamily="2" charset="0"/>
              </a:rPr>
              <a:t>.</a:t>
            </a:r>
          </a:p>
          <a:p>
            <a:pPr marL="171450" indent="-171450">
              <a:buFont typeface="Arial" panose="020B0604020202020204" pitchFamily="34" charset="0"/>
              <a:buChar char="•"/>
            </a:pPr>
            <a:r>
              <a:rPr lang="en-US" sz="1400" dirty="0">
                <a:solidFill>
                  <a:sysClr val="windowText" lastClr="000000"/>
                </a:solidFill>
                <a:latin typeface="KG First Time In Forever" panose="02000506000000020003" pitchFamily="2" charset="0"/>
                <a:ea typeface="KBScaredStraight" panose="02000603000000000000" pitchFamily="2" charset="0"/>
              </a:rPr>
              <a:t>It eventually began to take over Eastern European and Asian countries by force in order to </a:t>
            </a:r>
            <a:r>
              <a:rPr lang="en-US" sz="1400" dirty="0">
                <a:solidFill>
                  <a:srgbClr val="FF0000"/>
                </a:solidFill>
                <a:latin typeface="KG First Time In Forever" panose="02000506000000020003" pitchFamily="2" charset="0"/>
                <a:ea typeface="KBScaredStraight" panose="02000603000000000000" pitchFamily="2" charset="0"/>
              </a:rPr>
              <a:t>spread Communism</a:t>
            </a:r>
            <a:r>
              <a:rPr lang="en-US" sz="1400" dirty="0">
                <a:solidFill>
                  <a:sysClr val="windowText" lastClr="000000"/>
                </a:solidFill>
                <a:latin typeface="KG First Time In Forever" panose="02000506000000020003" pitchFamily="2" charset="0"/>
                <a:ea typeface="KBScaredStraight" panose="02000603000000000000" pitchFamily="2" charset="0"/>
              </a:rPr>
              <a:t>.</a:t>
            </a:r>
          </a:p>
          <a:p>
            <a:endParaRPr lang="en-US" sz="1400" dirty="0">
              <a:solidFill>
                <a:sysClr val="windowText" lastClr="000000"/>
              </a:solidFill>
              <a:latin typeface="KG First Time In Forever" panose="02000506000000020003" pitchFamily="2" charset="0"/>
              <a:ea typeface="KBScaredStraight" panose="02000603000000000000" pitchFamily="2" charset="0"/>
            </a:endParaRPr>
          </a:p>
          <a:p>
            <a:r>
              <a:rPr lang="en-US" sz="1400" b="1" dirty="0">
                <a:solidFill>
                  <a:sysClr val="windowText" lastClr="000000"/>
                </a:solidFill>
                <a:latin typeface="KG First Time In Forever" panose="02000506000000020003" pitchFamily="2" charset="0"/>
                <a:ea typeface="KBScaredStraight" panose="02000603000000000000" pitchFamily="2" charset="0"/>
              </a:rPr>
              <a:t>United States</a:t>
            </a:r>
          </a:p>
          <a:p>
            <a:pPr marL="171450" indent="-171450">
              <a:buFont typeface="Arial" panose="020B0604020202020204" pitchFamily="34" charset="0"/>
              <a:buChar char="•"/>
            </a:pPr>
            <a:r>
              <a:rPr lang="en-US" sz="1400" dirty="0">
                <a:solidFill>
                  <a:sysClr val="windowText" lastClr="000000"/>
                </a:solidFill>
                <a:latin typeface="KG First Time In Forever" panose="02000506000000020003" pitchFamily="2" charset="0"/>
                <a:ea typeface="KBScaredStraight" panose="02000603000000000000" pitchFamily="2" charset="0"/>
              </a:rPr>
              <a:t>The United States was furious and saw this as </a:t>
            </a:r>
            <a:r>
              <a:rPr lang="en-US" sz="1400" dirty="0">
                <a:solidFill>
                  <a:srgbClr val="FF0000"/>
                </a:solidFill>
                <a:latin typeface="KG First Time In Forever" panose="02000506000000020003" pitchFamily="2" charset="0"/>
                <a:ea typeface="KBScaredStraight" panose="02000603000000000000" pitchFamily="2" charset="0"/>
              </a:rPr>
              <a:t>breaking the promises </a:t>
            </a:r>
            <a:r>
              <a:rPr lang="en-US" sz="1400" dirty="0">
                <a:solidFill>
                  <a:sysClr val="windowText" lastClr="000000"/>
                </a:solidFill>
                <a:latin typeface="KG First Time In Forever" panose="02000506000000020003" pitchFamily="2" charset="0"/>
                <a:ea typeface="KBScaredStraight" panose="02000603000000000000" pitchFamily="2" charset="0"/>
              </a:rPr>
              <a:t>made after WWII.</a:t>
            </a:r>
          </a:p>
          <a:p>
            <a:pPr marL="171450" indent="-171450">
              <a:buFont typeface="Arial" panose="020B0604020202020204" pitchFamily="34" charset="0"/>
              <a:buChar char="•"/>
            </a:pPr>
            <a:r>
              <a:rPr lang="en-US" sz="1400" dirty="0">
                <a:solidFill>
                  <a:sysClr val="windowText" lastClr="000000"/>
                </a:solidFill>
                <a:latin typeface="KG First Time In Forever" panose="02000506000000020003" pitchFamily="2" charset="0"/>
                <a:ea typeface="KBScaredStraight" panose="02000603000000000000" pitchFamily="2" charset="0"/>
              </a:rPr>
              <a:t>The </a:t>
            </a:r>
            <a:r>
              <a:rPr lang="en-US" sz="1400" dirty="0">
                <a:solidFill>
                  <a:srgbClr val="FF0000"/>
                </a:solidFill>
                <a:latin typeface="KG First Time In Forever" panose="02000506000000020003" pitchFamily="2" charset="0"/>
                <a:ea typeface="KBScaredStraight" panose="02000603000000000000" pitchFamily="2" charset="0"/>
              </a:rPr>
              <a:t>US offered aid </a:t>
            </a:r>
            <a:r>
              <a:rPr lang="en-US" sz="1400" dirty="0">
                <a:solidFill>
                  <a:sysClr val="windowText" lastClr="000000"/>
                </a:solidFill>
                <a:latin typeface="KG First Time In Forever" panose="02000506000000020003" pitchFamily="2" charset="0"/>
                <a:ea typeface="KBScaredStraight" panose="02000603000000000000" pitchFamily="2" charset="0"/>
              </a:rPr>
              <a:t>to the countries threatened by the Soviets.</a:t>
            </a:r>
          </a:p>
          <a:p>
            <a:pPr marL="171450" indent="-171450">
              <a:buFont typeface="Arial" panose="020B0604020202020204" pitchFamily="34" charset="0"/>
              <a:buChar char="•"/>
            </a:pPr>
            <a:r>
              <a:rPr lang="en-US" sz="1400" dirty="0">
                <a:solidFill>
                  <a:sysClr val="windowText" lastClr="000000"/>
                </a:solidFill>
                <a:latin typeface="KG First Time In Forever" panose="02000506000000020003" pitchFamily="2" charset="0"/>
                <a:ea typeface="KBScaredStraight" panose="02000603000000000000" pitchFamily="2" charset="0"/>
              </a:rPr>
              <a:t>When the Communists took over China in 1949, the US became extremely worried  about Communism spreading throughout </a:t>
            </a:r>
            <a:r>
              <a:rPr lang="en-US" sz="1400" dirty="0">
                <a:solidFill>
                  <a:srgbClr val="FF0000"/>
                </a:solidFill>
                <a:latin typeface="KG First Time In Forever" panose="02000506000000020003" pitchFamily="2" charset="0"/>
                <a:ea typeface="KBScaredStraight" panose="02000603000000000000" pitchFamily="2" charset="0"/>
              </a:rPr>
              <a:t>Southern and Eastern Asia</a:t>
            </a:r>
            <a:r>
              <a:rPr lang="en-US" sz="1400" dirty="0">
                <a:solidFill>
                  <a:sysClr val="windowText" lastClr="000000"/>
                </a:solidFill>
                <a:latin typeface="KG First Time In Forever" panose="02000506000000020003" pitchFamily="2" charset="0"/>
                <a:ea typeface="KBScaredStraight" panose="02000603000000000000" pitchFamily="2" charset="0"/>
              </a:rPr>
              <a:t>.</a:t>
            </a:r>
          </a:p>
          <a:p>
            <a:endParaRPr lang="en-US" sz="1400" dirty="0">
              <a:solidFill>
                <a:sysClr val="windowText" lastClr="000000"/>
              </a:solidFill>
              <a:latin typeface="KG First Time In Forever" panose="02000506000000020003" pitchFamily="2" charset="0"/>
              <a:ea typeface="KBScaredStraight" panose="02000603000000000000" pitchFamily="2" charset="0"/>
            </a:endParaRPr>
          </a:p>
          <a:p>
            <a:r>
              <a:rPr lang="en-US" sz="1400" b="1" dirty="0">
                <a:solidFill>
                  <a:sysClr val="windowText" lastClr="000000"/>
                </a:solidFill>
                <a:latin typeface="KG First Time In Forever" panose="02000506000000020003" pitchFamily="2" charset="0"/>
                <a:ea typeface="KBScaredStraight" panose="02000603000000000000" pitchFamily="2" charset="0"/>
              </a:rPr>
              <a:t>Domino Theory</a:t>
            </a:r>
          </a:p>
          <a:p>
            <a:pPr marL="171450" indent="-171450">
              <a:buFont typeface="Arial" panose="020B0604020202020204" pitchFamily="34" charset="0"/>
              <a:buChar char="•"/>
            </a:pPr>
            <a:r>
              <a:rPr lang="en-US" sz="1400" dirty="0">
                <a:solidFill>
                  <a:sysClr val="windowText" lastClr="000000"/>
                </a:solidFill>
                <a:latin typeface="KG First Time In Forever" panose="02000506000000020003" pitchFamily="2" charset="0"/>
                <a:ea typeface="KBScaredStraight" panose="02000603000000000000" pitchFamily="2" charset="0"/>
              </a:rPr>
              <a:t>US President Harry Truman believed that when a country became Communist, all of the nearby countries would also start </a:t>
            </a:r>
            <a:r>
              <a:rPr lang="en-US" sz="1400" dirty="0">
                <a:solidFill>
                  <a:srgbClr val="FF0000"/>
                </a:solidFill>
                <a:latin typeface="KG First Time In Forever" panose="02000506000000020003" pitchFamily="2" charset="0"/>
                <a:ea typeface="KBScaredStraight" panose="02000603000000000000" pitchFamily="2" charset="0"/>
              </a:rPr>
              <a:t>turning to Communism</a:t>
            </a:r>
            <a:r>
              <a:rPr lang="en-US" sz="1400" dirty="0">
                <a:solidFill>
                  <a:sysClr val="windowText" lastClr="000000"/>
                </a:solidFill>
                <a:latin typeface="KG First Time In Forever" panose="02000506000000020003" pitchFamily="2" charset="0"/>
                <a:ea typeface="KBScaredStraight" panose="02000603000000000000" pitchFamily="2" charset="0"/>
              </a:rPr>
              <a:t>.</a:t>
            </a:r>
          </a:p>
          <a:p>
            <a:pPr marL="171450" indent="-171450">
              <a:buFont typeface="Arial" panose="020B0604020202020204" pitchFamily="34" charset="0"/>
              <a:buChar char="•"/>
            </a:pPr>
            <a:r>
              <a:rPr lang="en-US" sz="1400" dirty="0">
                <a:solidFill>
                  <a:sysClr val="windowText" lastClr="000000"/>
                </a:solidFill>
                <a:latin typeface="KG First Time In Forever" panose="02000506000000020003" pitchFamily="2" charset="0"/>
                <a:ea typeface="KBScaredStraight" panose="02000603000000000000" pitchFamily="2" charset="0"/>
              </a:rPr>
              <a:t>This became known as the </a:t>
            </a:r>
            <a:r>
              <a:rPr lang="en-US" sz="1400" dirty="0">
                <a:solidFill>
                  <a:srgbClr val="FF0000"/>
                </a:solidFill>
                <a:latin typeface="KG First Time In Forever" panose="02000506000000020003" pitchFamily="2" charset="0"/>
                <a:ea typeface="KBScaredStraight" panose="02000603000000000000" pitchFamily="2" charset="0"/>
              </a:rPr>
              <a:t>“domino theory” </a:t>
            </a:r>
            <a:r>
              <a:rPr lang="en-US" sz="1400" dirty="0">
                <a:solidFill>
                  <a:sysClr val="windowText" lastClr="000000"/>
                </a:solidFill>
                <a:latin typeface="KG First Time In Forever" panose="02000506000000020003" pitchFamily="2" charset="0"/>
                <a:ea typeface="KBScaredStraight" panose="02000603000000000000" pitchFamily="2" charset="0"/>
              </a:rPr>
              <a:t>because it was like one domino in a row knocking down all of the others.</a:t>
            </a:r>
          </a:p>
          <a:p>
            <a:endParaRPr lang="en-US" sz="1400" dirty="0">
              <a:solidFill>
                <a:sysClr val="windowText" lastClr="000000"/>
              </a:solidFill>
              <a:latin typeface="KG First Time In Forever" panose="02000506000000020003" pitchFamily="2" charset="0"/>
              <a:ea typeface="KBScaredStraight" panose="02000603000000000000" pitchFamily="2" charset="0"/>
            </a:endParaRPr>
          </a:p>
          <a:p>
            <a:r>
              <a:rPr lang="en-US" sz="1400" b="1" dirty="0">
                <a:solidFill>
                  <a:sysClr val="windowText" lastClr="000000"/>
                </a:solidFill>
                <a:latin typeface="KG First Time In Forever" panose="02000506000000020003" pitchFamily="2" charset="0"/>
                <a:ea typeface="KBScaredStraight" panose="02000603000000000000" pitchFamily="2" charset="0"/>
              </a:rPr>
              <a:t>Containment</a:t>
            </a:r>
          </a:p>
          <a:p>
            <a:pPr marL="171450" indent="-171450">
              <a:buFont typeface="Arial" panose="020B0604020202020204" pitchFamily="34" charset="0"/>
              <a:buChar char="•"/>
            </a:pPr>
            <a:r>
              <a:rPr lang="en-US" sz="1400" dirty="0">
                <a:solidFill>
                  <a:sysClr val="windowText" lastClr="000000"/>
                </a:solidFill>
                <a:latin typeface="KG First Time In Forever" panose="02000506000000020003" pitchFamily="2" charset="0"/>
                <a:ea typeface="KBScaredStraight" panose="02000603000000000000" pitchFamily="2" charset="0"/>
              </a:rPr>
              <a:t>America reacted with a </a:t>
            </a:r>
            <a:r>
              <a:rPr lang="en-US" sz="1400" dirty="0">
                <a:solidFill>
                  <a:srgbClr val="FF0000"/>
                </a:solidFill>
                <a:latin typeface="KG First Time In Forever" panose="02000506000000020003" pitchFamily="2" charset="0"/>
                <a:ea typeface="KBScaredStraight" panose="02000603000000000000" pitchFamily="2" charset="0"/>
              </a:rPr>
              <a:t>policy of </a:t>
            </a:r>
            <a:r>
              <a:rPr lang="en-US" sz="1400" i="1" dirty="0">
                <a:solidFill>
                  <a:srgbClr val="FF0000"/>
                </a:solidFill>
                <a:latin typeface="KG First Time In Forever" panose="02000506000000020003" pitchFamily="2" charset="0"/>
                <a:ea typeface="KBScaredStraight" panose="02000603000000000000" pitchFamily="2" charset="0"/>
              </a:rPr>
              <a:t>containment</a:t>
            </a:r>
            <a:r>
              <a:rPr lang="en-US" sz="1400" dirty="0">
                <a:solidFill>
                  <a:srgbClr val="FF0000"/>
                </a:solidFill>
                <a:latin typeface="KG First Time In Forever" panose="02000506000000020003" pitchFamily="2" charset="0"/>
                <a:ea typeface="KBScaredStraight" panose="02000603000000000000" pitchFamily="2" charset="0"/>
              </a:rPr>
              <a:t> </a:t>
            </a:r>
            <a:r>
              <a:rPr lang="en-US" sz="1400" dirty="0">
                <a:solidFill>
                  <a:sysClr val="windowText" lastClr="000000"/>
                </a:solidFill>
                <a:latin typeface="KG First Time In Forever" panose="02000506000000020003" pitchFamily="2" charset="0"/>
                <a:ea typeface="KBScaredStraight" panose="02000603000000000000" pitchFamily="2" charset="0"/>
              </a:rPr>
              <a:t>in order to keep Communism from spreading.</a:t>
            </a:r>
          </a:p>
          <a:p>
            <a:pPr marL="171450" indent="-171450">
              <a:buFont typeface="Arial" panose="020B0604020202020204" pitchFamily="34" charset="0"/>
              <a:buChar char="•"/>
            </a:pPr>
            <a:r>
              <a:rPr lang="en-US" sz="1400" dirty="0">
                <a:solidFill>
                  <a:sysClr val="windowText" lastClr="000000"/>
                </a:solidFill>
                <a:latin typeface="KG First Time In Forever" panose="02000506000000020003" pitchFamily="2" charset="0"/>
                <a:ea typeface="KBScaredStraight" panose="02000603000000000000" pitchFamily="2" charset="0"/>
              </a:rPr>
              <a:t>The US </a:t>
            </a:r>
            <a:r>
              <a:rPr lang="en-US" sz="1400" dirty="0">
                <a:solidFill>
                  <a:srgbClr val="FF0000"/>
                </a:solidFill>
                <a:latin typeface="KG First Time In Forever" panose="02000506000000020003" pitchFamily="2" charset="0"/>
                <a:ea typeface="KBScaredStraight" panose="02000603000000000000" pitchFamily="2" charset="0"/>
              </a:rPr>
              <a:t>would not go to war </a:t>
            </a:r>
            <a:r>
              <a:rPr lang="en-US" sz="1400" dirty="0">
                <a:solidFill>
                  <a:sysClr val="windowText" lastClr="000000"/>
                </a:solidFill>
                <a:latin typeface="KG First Time In Forever" panose="02000506000000020003" pitchFamily="2" charset="0"/>
                <a:ea typeface="KBScaredStraight" panose="02000603000000000000" pitchFamily="2" charset="0"/>
              </a:rPr>
              <a:t>in order to change a country’s Communist government; however, it would provide aid and money to democratic governments fighting Communism.</a:t>
            </a:r>
          </a:p>
          <a:p>
            <a:pPr marL="171450" indent="-171450">
              <a:buFont typeface="Arial" panose="020B0604020202020204" pitchFamily="34" charset="0"/>
              <a:buChar char="•"/>
            </a:pPr>
            <a:r>
              <a:rPr lang="en-US" sz="1400" dirty="0">
                <a:solidFill>
                  <a:sysClr val="windowText" lastClr="000000"/>
                </a:solidFill>
                <a:latin typeface="KG First Time In Forever" panose="02000506000000020003" pitchFamily="2" charset="0"/>
                <a:ea typeface="KBScaredStraight" panose="02000603000000000000" pitchFamily="2" charset="0"/>
              </a:rPr>
              <a:t>This policy of containment led America into </a:t>
            </a:r>
            <a:r>
              <a:rPr lang="en-US" sz="1400" dirty="0">
                <a:solidFill>
                  <a:srgbClr val="FF0000"/>
                </a:solidFill>
                <a:latin typeface="KG First Time In Forever" panose="02000506000000020003" pitchFamily="2" charset="0"/>
                <a:ea typeface="KBScaredStraight" panose="02000603000000000000" pitchFamily="2" charset="0"/>
              </a:rPr>
              <a:t>wars in Korea and Vietnam</a:t>
            </a:r>
            <a:r>
              <a:rPr lang="en-US" sz="1400" dirty="0">
                <a:solidFill>
                  <a:sysClr val="windowText" lastClr="000000"/>
                </a:solidFill>
                <a:latin typeface="KG First Time In Forever" panose="02000506000000020003" pitchFamily="2" charset="0"/>
                <a:ea typeface="KBScaredStraight" panose="02000603000000000000" pitchFamily="2" charset="0"/>
              </a:rPr>
              <a:t>.</a:t>
            </a:r>
          </a:p>
          <a:p>
            <a:endParaRPr lang="en-US" sz="1200" dirty="0">
              <a:solidFill>
                <a:sysClr val="windowText" lastClr="000000"/>
              </a:solidFill>
              <a:latin typeface="KG First Time In Forever" panose="02000506000000020003" pitchFamily="2" charset="0"/>
              <a:ea typeface="KBScaredStraight" panose="02000603000000000000" pitchFamily="2" charset="0"/>
            </a:endParaRPr>
          </a:p>
          <a:p>
            <a:endParaRPr lang="en-US" sz="1200" dirty="0">
              <a:solidFill>
                <a:sysClr val="windowText" lastClr="000000"/>
              </a:solidFill>
              <a:latin typeface="KG First Time In Forever" panose="02000506000000020003" pitchFamily="2" charset="0"/>
              <a:ea typeface="KBScaredStraight" panose="02000603000000000000" pitchFamily="2" charset="0"/>
            </a:endParaRPr>
          </a:p>
          <a:p>
            <a:pPr>
              <a:defRPr/>
            </a:pPr>
            <a:endParaRPr lang="en-US" sz="1300" dirty="0">
              <a:solidFill>
                <a:sysClr val="windowText" lastClr="000000"/>
              </a:solidFill>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dirty="0">
              <a:solidFill>
                <a:sysClr val="windowText" lastClr="000000"/>
              </a:solidFill>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dirty="0">
              <a:solidFill>
                <a:sysClr val="windowText" lastClr="000000"/>
              </a:solidFill>
              <a:latin typeface="KG First Time In Forever" panose="02000506000000020003" pitchFamily="2" charset="0"/>
              <a:ea typeface="KBScaredStraight" panose="02000603000000000000" pitchFamily="2" charset="0"/>
            </a:endParaRPr>
          </a:p>
          <a:p>
            <a:pPr>
              <a:defRPr/>
            </a:pPr>
            <a:endParaRPr lang="en-US" sz="1200" b="1" dirty="0">
              <a:solidFill>
                <a:sysClr val="windowText" lastClr="000000"/>
              </a:solidFill>
              <a:latin typeface="KG First Time In Forever" panose="02000506000000020003" pitchFamily="2" charset="0"/>
              <a:ea typeface="KBScaredStraight" panose="02000603000000000000" pitchFamily="2" charset="0"/>
            </a:endParaRPr>
          </a:p>
          <a:p>
            <a:pPr>
              <a:defRPr/>
            </a:pPr>
            <a:endParaRPr lang="en-US" sz="1200" dirty="0">
              <a:solidFill>
                <a:sysClr val="windowText" lastClr="000000"/>
              </a:solidFill>
              <a:latin typeface="KG First Time In Forever" panose="02000506000000020003" pitchFamily="2" charset="0"/>
              <a:ea typeface="KBScaredStraight" panose="02000603000000000000" pitchFamily="2" charset="0"/>
            </a:endParaRPr>
          </a:p>
        </p:txBody>
      </p:sp>
      <p:sp>
        <p:nvSpPr>
          <p:cNvPr id="7" name="TextBox 6"/>
          <p:cNvSpPr txBox="1"/>
          <p:nvPr/>
        </p:nvSpPr>
        <p:spPr>
          <a:xfrm rot="5400000">
            <a:off x="-902640" y="879553"/>
            <a:ext cx="1989938" cy="230832"/>
          </a:xfrm>
          <a:prstGeom prst="rect">
            <a:avLst/>
          </a:prstGeom>
          <a:noFill/>
        </p:spPr>
        <p:txBody>
          <a:bodyPr wrap="square" rtlCol="0">
            <a:spAutoFit/>
          </a:bodyPr>
          <a:lstStyle/>
          <a:p>
            <a:r>
              <a:rPr lang="en-US" sz="900" dirty="0">
                <a:latin typeface="KBScaredStraight" panose="02000603000000000000" pitchFamily="2" charset="0"/>
                <a:ea typeface="KBScaredStraight" panose="02000603000000000000" pitchFamily="2" charset="0"/>
              </a:rPr>
              <a:t>© Brain Wrinkles</a:t>
            </a:r>
          </a:p>
        </p:txBody>
      </p:sp>
      <p:sp>
        <p:nvSpPr>
          <p:cNvPr id="8" name="Rectangle 7"/>
          <p:cNvSpPr/>
          <p:nvPr/>
        </p:nvSpPr>
        <p:spPr>
          <a:xfrm>
            <a:off x="207748" y="107576"/>
            <a:ext cx="8796572" cy="66428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195837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857250"/>
            <a:ext cx="9144000" cy="5143500"/>
          </a:xfrm>
          <a:prstGeom prst="rect">
            <a:avLst/>
          </a:prstGeom>
          <a:solidFill>
            <a:srgbClr val="A2E4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0" y="0"/>
            <a:ext cx="9144009" cy="6858000"/>
          </a:xfrm>
          <a:prstGeom prst="rect">
            <a:avLst/>
          </a:prstGeom>
          <a:solidFill>
            <a:srgbClr val="FDC112"/>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0" y="6646922"/>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4" y="1027907"/>
            <a:ext cx="8229600" cy="5529263"/>
          </a:xfrm>
          <a:prstGeom prst="rect">
            <a:avLst/>
          </a:prstGeom>
          <a:ln w="38100">
            <a:solidFill>
              <a:schemeClr val="tx1"/>
            </a:solidFill>
          </a:ln>
          <a:effectLst>
            <a:outerShdw blurRad="292100" dist="139700" dir="2700000" algn="tl" rotWithShape="0">
              <a:srgbClr val="333333">
                <a:alpha val="65000"/>
              </a:srgbClr>
            </a:outerShdw>
          </a:effectLst>
        </p:spPr>
      </p:pic>
      <p:sp>
        <p:nvSpPr>
          <p:cNvPr id="8" name="TextBox 7"/>
          <p:cNvSpPr txBox="1"/>
          <p:nvPr/>
        </p:nvSpPr>
        <p:spPr>
          <a:xfrm>
            <a:off x="1" y="268941"/>
            <a:ext cx="9143988" cy="584775"/>
          </a:xfrm>
          <a:prstGeom prst="rect">
            <a:avLst/>
          </a:prstGeom>
          <a:noFill/>
        </p:spPr>
        <p:txBody>
          <a:bodyPr wrap="square" rtlCol="0">
            <a:spAutoFit/>
          </a:bodyPr>
          <a:lstStyle/>
          <a:p>
            <a:pPr algn="ctr"/>
            <a:r>
              <a:rPr lang="en-US" sz="3200" dirty="0">
                <a:latin typeface="KG First Time In Forever" panose="02000506000000020003" pitchFamily="2" charset="0"/>
              </a:rPr>
              <a:t>Chinese Troops during the Korean War</a:t>
            </a:r>
          </a:p>
        </p:txBody>
      </p:sp>
    </p:spTree>
    <p:extLst>
      <p:ext uri="{BB962C8B-B14F-4D97-AF65-F5344CB8AC3E}">
        <p14:creationId xmlns:p14="http://schemas.microsoft.com/office/powerpoint/2010/main" val="19481949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685801" y="0"/>
            <a:ext cx="7923626" cy="6858000"/>
          </a:xfrm>
          <a:prstGeom prst="rect">
            <a:avLst/>
          </a:prstGeom>
          <a:solidFill>
            <a:srgbClr val="68C7C3"/>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470812" y="0"/>
            <a:ext cx="6353662" cy="1423467"/>
          </a:xfrm>
          <a:prstGeom prst="rect">
            <a:avLst/>
          </a:prstGeom>
          <a:noFill/>
        </p:spPr>
        <p:txBody>
          <a:bodyPr wrap="none" lIns="68580" tIns="34290" rIns="68580" bIns="34290">
            <a:spAutoFit/>
          </a:bodyPr>
          <a:lstStyle/>
          <a:p>
            <a:pPr algn="ctr"/>
            <a:r>
              <a:rPr lang="en-US" sz="88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rPr>
              <a:t>Stalemate</a:t>
            </a:r>
            <a:endParaRPr lang="en-US" sz="66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endParaRPr>
          </a:p>
        </p:txBody>
      </p:sp>
      <p:sp>
        <p:nvSpPr>
          <p:cNvPr id="8" name="TextBox 7"/>
          <p:cNvSpPr txBox="1"/>
          <p:nvPr/>
        </p:nvSpPr>
        <p:spPr>
          <a:xfrm>
            <a:off x="748225" y="1440096"/>
            <a:ext cx="7798777" cy="5447645"/>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When the fighting finally stopped in 1953, the Korean War ended in a stalemate (a tie with no winner).</a:t>
            </a: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The 38th parallel dividing line remained intact between the two countries. </a:t>
            </a: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GB" sz="3200" dirty="0">
                <a:latin typeface="KG First Time In Forever" panose="02000506000000020003" pitchFamily="2" charset="0"/>
                <a:ea typeface="KBScaredStraight" panose="02000603000000000000" pitchFamily="2" charset="0"/>
              </a:rPr>
              <a:t>The Korean peninsula was badly damaged and many lives were lost. </a:t>
            </a: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sp>
        <p:nvSpPr>
          <p:cNvPr id="9" name="TextBox 8"/>
          <p:cNvSpPr txBox="1"/>
          <p:nvPr/>
        </p:nvSpPr>
        <p:spPr>
          <a:xfrm>
            <a:off x="621967" y="6645780"/>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2065121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857250"/>
            <a:ext cx="9144000" cy="5143500"/>
          </a:xfrm>
          <a:prstGeom prst="rect">
            <a:avLst/>
          </a:prstGeom>
          <a:solidFill>
            <a:srgbClr val="A2E4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0" y="0"/>
            <a:ext cx="9144009" cy="6858000"/>
          </a:xfrm>
          <a:prstGeom prst="rect">
            <a:avLst/>
          </a:prstGeom>
          <a:solidFill>
            <a:srgbClr val="FDC112"/>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0" y="6646922"/>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1238"/>
          <a:stretch/>
        </p:blipFill>
        <p:spPr>
          <a:xfrm>
            <a:off x="282382" y="982513"/>
            <a:ext cx="8579224" cy="4892973"/>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0385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857250"/>
            <a:ext cx="9144000" cy="5143500"/>
          </a:xfrm>
          <a:prstGeom prst="rect">
            <a:avLst/>
          </a:prstGeom>
          <a:solidFill>
            <a:srgbClr val="A2E4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0" y="0"/>
            <a:ext cx="9144009" cy="6858000"/>
          </a:xfrm>
          <a:prstGeom prst="rect">
            <a:avLst/>
          </a:prstGeom>
          <a:solidFill>
            <a:srgbClr val="FDC112"/>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0" y="6646922"/>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486" y="454312"/>
            <a:ext cx="6400800" cy="5949375"/>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87920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857250"/>
            <a:ext cx="9144000" cy="5143500"/>
          </a:xfrm>
          <a:prstGeom prst="rect">
            <a:avLst/>
          </a:prstGeom>
          <a:solidFill>
            <a:srgbClr val="A2E4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0" y="0"/>
            <a:ext cx="9144009" cy="6858000"/>
          </a:xfrm>
          <a:prstGeom prst="rect">
            <a:avLst/>
          </a:prstGeom>
          <a:solidFill>
            <a:srgbClr val="FDC112"/>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0" y="6646922"/>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pic>
        <p:nvPicPr>
          <p:cNvPr id="9" name="Picture 5" descr="Panmunjon_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83" y="936332"/>
            <a:ext cx="8229600" cy="5644669"/>
          </a:xfrm>
          <a:prstGeom prst="rect">
            <a:avLst/>
          </a:prstGeom>
          <a:ln w="38100">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 y="145003"/>
            <a:ext cx="9143988" cy="584775"/>
          </a:xfrm>
          <a:prstGeom prst="rect">
            <a:avLst/>
          </a:prstGeom>
          <a:noFill/>
        </p:spPr>
        <p:txBody>
          <a:bodyPr wrap="square" rtlCol="0">
            <a:spAutoFit/>
          </a:bodyPr>
          <a:lstStyle/>
          <a:p>
            <a:pPr algn="ctr"/>
            <a:r>
              <a:rPr lang="en-US" sz="3200" dirty="0">
                <a:latin typeface="KG First Time In Forever" panose="02000506000000020003" pitchFamily="2" charset="0"/>
              </a:rPr>
              <a:t>North Korean Border Guards at the 38</a:t>
            </a:r>
            <a:r>
              <a:rPr lang="en-US" sz="3200" baseline="30000" dirty="0">
                <a:latin typeface="KG First Time In Forever" panose="02000506000000020003" pitchFamily="2" charset="0"/>
              </a:rPr>
              <a:t>th</a:t>
            </a:r>
            <a:r>
              <a:rPr lang="en-US" sz="3200" dirty="0">
                <a:latin typeface="KG First Time In Forever" panose="02000506000000020003" pitchFamily="2" charset="0"/>
              </a:rPr>
              <a:t> Parallel</a:t>
            </a:r>
          </a:p>
        </p:txBody>
      </p:sp>
    </p:spTree>
    <p:extLst>
      <p:ext uri="{BB962C8B-B14F-4D97-AF65-F5344CB8AC3E}">
        <p14:creationId xmlns:p14="http://schemas.microsoft.com/office/powerpoint/2010/main" val="28337559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685801" y="0"/>
            <a:ext cx="7923626" cy="6858000"/>
          </a:xfrm>
          <a:prstGeom prst="rect">
            <a:avLst/>
          </a:prstGeom>
          <a:solidFill>
            <a:srgbClr val="68C7C3"/>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2725483" y="0"/>
            <a:ext cx="3844322" cy="1423467"/>
          </a:xfrm>
          <a:prstGeom prst="rect">
            <a:avLst/>
          </a:prstGeom>
          <a:noFill/>
        </p:spPr>
        <p:txBody>
          <a:bodyPr wrap="none" lIns="68580" tIns="34290" rIns="68580" bIns="34290">
            <a:spAutoFit/>
          </a:bodyPr>
          <a:lstStyle/>
          <a:p>
            <a:pPr algn="ctr"/>
            <a:r>
              <a:rPr lang="en-US" sz="88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rPr>
              <a:t>Today</a:t>
            </a:r>
            <a:endParaRPr lang="en-US" sz="66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endParaRPr>
          </a:p>
        </p:txBody>
      </p:sp>
      <p:sp>
        <p:nvSpPr>
          <p:cNvPr id="8" name="TextBox 7"/>
          <p:cNvSpPr txBox="1"/>
          <p:nvPr/>
        </p:nvSpPr>
        <p:spPr>
          <a:xfrm>
            <a:off x="748225" y="1440096"/>
            <a:ext cx="7798777" cy="4068806"/>
          </a:xfrm>
          <a:prstGeom prst="rect">
            <a:avLst/>
          </a:prstGeom>
          <a:noFill/>
        </p:spPr>
        <p:txBody>
          <a:bodyPr wrap="square" rtlCol="0">
            <a:spAutoFit/>
          </a:bodyPr>
          <a:lstStyle/>
          <a:p>
            <a:pPr marL="457200" indent="-457200">
              <a:lnSpc>
                <a:spcPct val="80000"/>
              </a:lnSpc>
              <a:buFont typeface="Arial" panose="020B0604020202020204" pitchFamily="34" charset="0"/>
              <a:buChar char="•"/>
            </a:pPr>
            <a:r>
              <a:rPr lang="en-GB" sz="3200" dirty="0">
                <a:latin typeface="KG First Time In Forever" panose="02000506000000020003" pitchFamily="2" charset="0"/>
                <a:ea typeface="KBScaredStraight" panose="02000603000000000000" pitchFamily="2" charset="0"/>
              </a:rPr>
              <a:t>South Korea remained “free”, so containment of communism had worked.</a:t>
            </a:r>
          </a:p>
          <a:p>
            <a:pPr>
              <a:lnSpc>
                <a:spcPct val="80000"/>
              </a:lnSpc>
            </a:pPr>
            <a:endParaRPr lang="en-GB" sz="3200" dirty="0">
              <a:latin typeface="KG First Time In Forever" panose="02000506000000020003" pitchFamily="2" charset="0"/>
              <a:ea typeface="KBScaredStraight" panose="02000603000000000000" pitchFamily="2" charset="0"/>
            </a:endParaRPr>
          </a:p>
          <a:p>
            <a:pPr marL="457200" indent="-457200">
              <a:lnSpc>
                <a:spcPct val="80000"/>
              </a:lnSpc>
              <a:buFont typeface="Arial" panose="020B0604020202020204" pitchFamily="34" charset="0"/>
              <a:buChar char="•"/>
            </a:pPr>
            <a:r>
              <a:rPr lang="en-GB" sz="3200" dirty="0">
                <a:latin typeface="KG First Time In Forever" panose="02000506000000020003" pitchFamily="2" charset="0"/>
                <a:ea typeface="KBScaredStraight" panose="02000603000000000000" pitchFamily="2" charset="0"/>
              </a:rPr>
              <a:t>Today, South Korea has free elections and a democratic constitution.</a:t>
            </a:r>
          </a:p>
          <a:p>
            <a:pPr marL="457200" indent="-457200">
              <a:lnSpc>
                <a:spcPct val="80000"/>
              </a:lnSpc>
              <a:buFont typeface="Arial" panose="020B0604020202020204" pitchFamily="34" charset="0"/>
              <a:buChar char="•"/>
            </a:pPr>
            <a:endParaRPr lang="en-GB" sz="3200" dirty="0">
              <a:latin typeface="KG First Time In Forever" panose="02000506000000020003" pitchFamily="2" charset="0"/>
              <a:ea typeface="KBScaredStraight" panose="02000603000000000000" pitchFamily="2" charset="0"/>
            </a:endParaRPr>
          </a:p>
          <a:p>
            <a:pPr marL="457200" indent="-457200">
              <a:lnSpc>
                <a:spcPct val="80000"/>
              </a:lnSpc>
              <a:buFont typeface="Arial" panose="020B0604020202020204" pitchFamily="34" charset="0"/>
              <a:buChar char="•"/>
            </a:pPr>
            <a:r>
              <a:rPr lang="en-GB" sz="3200" dirty="0">
                <a:latin typeface="KG First Time In Forever" panose="02000506000000020003" pitchFamily="2" charset="0"/>
                <a:ea typeface="KBScaredStraight" panose="02000603000000000000" pitchFamily="2" charset="0"/>
              </a:rPr>
              <a:t>North Korea remains a communist country under the autocratic rule of Premiere Kim Jong-un.</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sp>
        <p:nvSpPr>
          <p:cNvPr id="9" name="TextBox 8"/>
          <p:cNvSpPr txBox="1"/>
          <p:nvPr/>
        </p:nvSpPr>
        <p:spPr>
          <a:xfrm>
            <a:off x="621967" y="6645780"/>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22467540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74812" y="594360"/>
            <a:ext cx="8686800" cy="5669280"/>
          </a:xfrm>
          <a:prstGeom prst="ellipse">
            <a:avLst/>
          </a:prstGeom>
          <a:solidFill>
            <a:schemeClr val="bg1">
              <a:alpha val="91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p:cNvSpPr/>
          <p:nvPr/>
        </p:nvSpPr>
        <p:spPr>
          <a:xfrm>
            <a:off x="357692" y="777240"/>
            <a:ext cx="8321040" cy="5303520"/>
          </a:xfrm>
          <a:prstGeom prst="ellipse">
            <a:avLst/>
          </a:prstGeom>
          <a:solidFill>
            <a:srgbClr val="68C7C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p:nvSpPr>
        <p:spPr>
          <a:xfrm>
            <a:off x="0" y="6646922"/>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
        <p:nvSpPr>
          <p:cNvPr id="6" name="Rectangle 5"/>
          <p:cNvSpPr/>
          <p:nvPr/>
        </p:nvSpPr>
        <p:spPr>
          <a:xfrm>
            <a:off x="951909" y="3045999"/>
            <a:ext cx="7240187" cy="1838965"/>
          </a:xfrm>
          <a:prstGeom prst="rect">
            <a:avLst/>
          </a:prstGeom>
          <a:noFill/>
        </p:spPr>
        <p:txBody>
          <a:bodyPr wrap="none" lIns="68580" tIns="34290" rIns="68580" bIns="34290">
            <a:spAutoFit/>
          </a:bodyPr>
          <a:lstStyle/>
          <a:p>
            <a:pPr algn="ctr"/>
            <a:r>
              <a:rPr lang="en-US" sz="11500" b="1" dirty="0">
                <a:ln w="57150">
                  <a:solidFill>
                    <a:sysClr val="windowText" lastClr="000000"/>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rPr>
              <a:t>VIETNAM</a:t>
            </a:r>
          </a:p>
        </p:txBody>
      </p:sp>
      <p:sp>
        <p:nvSpPr>
          <p:cNvPr id="14" name="TextBox 13"/>
          <p:cNvSpPr txBox="1"/>
          <p:nvPr/>
        </p:nvSpPr>
        <p:spPr>
          <a:xfrm>
            <a:off x="578224" y="1728494"/>
            <a:ext cx="7879976" cy="1862048"/>
          </a:xfrm>
          <a:prstGeom prst="rect">
            <a:avLst/>
          </a:prstGeom>
          <a:noFill/>
        </p:spPr>
        <p:txBody>
          <a:bodyPr wrap="square" rtlCol="0">
            <a:spAutoFit/>
          </a:bodyPr>
          <a:lstStyle/>
          <a:p>
            <a:pPr algn="ctr"/>
            <a:r>
              <a:rPr lang="en-US" sz="11500" b="1" dirty="0">
                <a:ln w="28575">
                  <a:solidFill>
                    <a:schemeClr val="bg1"/>
                  </a:solidFill>
                </a:ln>
                <a:latin typeface="KG Eyes Wide Open" panose="02000506000000020004" pitchFamily="2" charset="0"/>
                <a:ea typeface="KBScaredStraight" panose="02000603000000000000" pitchFamily="2" charset="0"/>
              </a:rPr>
              <a:t>Communism &amp;</a:t>
            </a:r>
          </a:p>
        </p:txBody>
      </p:sp>
    </p:spTree>
    <p:extLst>
      <p:ext uri="{BB962C8B-B14F-4D97-AF65-F5344CB8AC3E}">
        <p14:creationId xmlns:p14="http://schemas.microsoft.com/office/powerpoint/2010/main" val="12497342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685801" y="0"/>
            <a:ext cx="7923626" cy="6858000"/>
          </a:xfrm>
          <a:prstGeom prst="rect">
            <a:avLst/>
          </a:prstGeom>
          <a:solidFill>
            <a:srgbClr val="68C7C3"/>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2385033" y="0"/>
            <a:ext cx="4525213" cy="1423467"/>
          </a:xfrm>
          <a:prstGeom prst="rect">
            <a:avLst/>
          </a:prstGeom>
          <a:noFill/>
        </p:spPr>
        <p:txBody>
          <a:bodyPr wrap="none" lIns="68580" tIns="34290" rIns="68580" bIns="34290">
            <a:spAutoFit/>
          </a:bodyPr>
          <a:lstStyle/>
          <a:p>
            <a:pPr algn="ctr"/>
            <a:r>
              <a:rPr lang="en-US" sz="88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rPr>
              <a:t>Control</a:t>
            </a:r>
            <a:endParaRPr lang="en-US" sz="66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endParaRPr>
          </a:p>
        </p:txBody>
      </p:sp>
      <p:sp>
        <p:nvSpPr>
          <p:cNvPr id="8" name="TextBox 7"/>
          <p:cNvSpPr txBox="1"/>
          <p:nvPr/>
        </p:nvSpPr>
        <p:spPr>
          <a:xfrm>
            <a:off x="748225" y="1440096"/>
            <a:ext cx="7798777"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France laid claim to the land area known as Indochina (now Vietnam, Cambodia, and Laos) in the early 1900s.</a:t>
            </a: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Japan took control of Indochina during World War II, but after Japan’s defeat, France wanted to regain control.</a:t>
            </a:r>
          </a:p>
        </p:txBody>
      </p:sp>
      <p:sp>
        <p:nvSpPr>
          <p:cNvPr id="9" name="TextBox 8"/>
          <p:cNvSpPr txBox="1"/>
          <p:nvPr/>
        </p:nvSpPr>
        <p:spPr>
          <a:xfrm>
            <a:off x="621967" y="6645780"/>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6421582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857250"/>
            <a:ext cx="9144000" cy="5143500"/>
          </a:xfrm>
          <a:prstGeom prst="rect">
            <a:avLst/>
          </a:prstGeom>
          <a:solidFill>
            <a:srgbClr val="A2E4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0" y="0"/>
            <a:ext cx="9144009" cy="6858000"/>
          </a:xfrm>
          <a:prstGeom prst="rect">
            <a:avLst/>
          </a:prstGeom>
          <a:solidFill>
            <a:srgbClr val="FDC112"/>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0" y="6646922"/>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pic>
        <p:nvPicPr>
          <p:cNvPr id="1026" name="Picture 2" descr="See the source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7800" y="246122"/>
            <a:ext cx="4588387"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6517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685801" y="0"/>
            <a:ext cx="7923626" cy="6858000"/>
          </a:xfrm>
          <a:prstGeom prst="rect">
            <a:avLst/>
          </a:prstGeom>
          <a:solidFill>
            <a:srgbClr val="68C7C3"/>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988467" y="0"/>
            <a:ext cx="7318350" cy="1423467"/>
          </a:xfrm>
          <a:prstGeom prst="rect">
            <a:avLst/>
          </a:prstGeom>
          <a:noFill/>
        </p:spPr>
        <p:txBody>
          <a:bodyPr wrap="none" lIns="68580" tIns="34290" rIns="68580" bIns="34290">
            <a:spAutoFit/>
          </a:bodyPr>
          <a:lstStyle/>
          <a:p>
            <a:pPr algn="ctr"/>
            <a:r>
              <a:rPr lang="en-US" sz="88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rPr>
              <a:t>Nationalism</a:t>
            </a:r>
            <a:endParaRPr lang="en-US" sz="66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endParaRPr>
          </a:p>
        </p:txBody>
      </p:sp>
      <p:sp>
        <p:nvSpPr>
          <p:cNvPr id="8" name="TextBox 7"/>
          <p:cNvSpPr txBox="1"/>
          <p:nvPr/>
        </p:nvSpPr>
        <p:spPr>
          <a:xfrm>
            <a:off x="748225" y="1440096"/>
            <a:ext cx="7798777" cy="4031873"/>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The people who lived in Indochina resisted French control.</a:t>
            </a:r>
          </a:p>
          <a:p>
            <a:pPr marL="285750" indent="-28575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285750" indent="-28575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They resented being treated like second-class citizens in their own country.</a:t>
            </a:r>
          </a:p>
          <a:p>
            <a:pPr marL="285750" indent="-28575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285750" indent="-28575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Soon, Vietnamese nationalism arose under the leadership of Ho Chi Minh.</a:t>
            </a:r>
          </a:p>
        </p:txBody>
      </p:sp>
      <p:sp>
        <p:nvSpPr>
          <p:cNvPr id="9" name="TextBox 8"/>
          <p:cNvSpPr txBox="1"/>
          <p:nvPr/>
        </p:nvSpPr>
        <p:spPr>
          <a:xfrm>
            <a:off x="621967" y="6645780"/>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2094186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5400000">
            <a:off x="5432610" y="2963489"/>
            <a:ext cx="6335517" cy="931024"/>
          </a:xfrm>
          <a:prstGeom prst="rect">
            <a:avLst/>
          </a:prstGeom>
          <a:noFill/>
        </p:spPr>
        <p:txBody>
          <a:bodyPr wrap="none" lIns="68580" tIns="34290" rIns="68580" bIns="34290">
            <a:spAutoFit/>
          </a:bodyPr>
          <a:lstStyle/>
          <a:p>
            <a:pPr algn="ctr"/>
            <a:r>
              <a:rPr lang="en-US" sz="3200" b="1" dirty="0">
                <a:ln w="28575">
                  <a:solidFill>
                    <a:sysClr val="windowText" lastClr="000000"/>
                  </a:solidFill>
                  <a:prstDash val="solid"/>
                </a:ln>
                <a:solidFill>
                  <a:srgbClr val="FFFFFF"/>
                </a:solidFill>
                <a:effectLst>
                  <a:outerShdw blurRad="38100" dist="22860" dir="5400000" algn="tl" rotWithShape="0">
                    <a:srgbClr val="000000">
                      <a:alpha val="30000"/>
                    </a:srgbClr>
                  </a:outerShdw>
                </a:effectLst>
                <a:latin typeface="KG Second Chances Solid" panose="02000000000000000000" pitchFamily="2" charset="0"/>
              </a:rPr>
              <a:t>Containment of Communism</a:t>
            </a:r>
          </a:p>
          <a:p>
            <a:pPr algn="ctr"/>
            <a:r>
              <a:rPr lang="en-US" sz="2400" b="1" dirty="0">
                <a:ln w="28575">
                  <a:solidFill>
                    <a:sysClr val="windowText" lastClr="000000"/>
                  </a:solidFill>
                  <a:prstDash val="solid"/>
                </a:ln>
                <a:solidFill>
                  <a:srgbClr val="FFFFFF"/>
                </a:solidFill>
                <a:effectLst>
                  <a:outerShdw blurRad="38100" dist="22860" dir="5400000" algn="tl" rotWithShape="0">
                    <a:srgbClr val="000000">
                      <a:alpha val="30000"/>
                    </a:srgbClr>
                  </a:outerShdw>
                </a:effectLst>
                <a:latin typeface="KG Second Chances Solid" panose="02000000000000000000" pitchFamily="2" charset="0"/>
              </a:rPr>
              <a:t>CLOZE Notes 2</a:t>
            </a:r>
          </a:p>
        </p:txBody>
      </p:sp>
      <p:sp>
        <p:nvSpPr>
          <p:cNvPr id="6" name="TextBox 5"/>
          <p:cNvSpPr txBox="1"/>
          <p:nvPr/>
        </p:nvSpPr>
        <p:spPr>
          <a:xfrm rot="5400000">
            <a:off x="1043164" y="-279708"/>
            <a:ext cx="6642848" cy="7417415"/>
          </a:xfrm>
          <a:prstGeom prst="rect">
            <a:avLst/>
          </a:prstGeom>
          <a:noFill/>
        </p:spPr>
        <p:txBody>
          <a:bodyPr wrap="square" rtlCol="0">
            <a:spAutoFit/>
          </a:bodyPr>
          <a:lstStyle/>
          <a:p>
            <a:pPr>
              <a:defRPr/>
            </a:pPr>
            <a:r>
              <a:rPr lang="en-US" sz="1400" b="1" dirty="0">
                <a:solidFill>
                  <a:sysClr val="windowText" lastClr="000000"/>
                </a:solidFill>
                <a:latin typeface="KG First Time In Forever" panose="02000506000000020003" pitchFamily="2" charset="0"/>
                <a:ea typeface="KBScaredStraight" panose="02000603000000000000" pitchFamily="2" charset="0"/>
              </a:rPr>
              <a:t>COMMUNISM &amp; KOREA</a:t>
            </a:r>
          </a:p>
          <a:p>
            <a:pPr>
              <a:defRPr/>
            </a:pPr>
            <a:r>
              <a:rPr lang="en-US" sz="1400" b="1" dirty="0">
                <a:solidFill>
                  <a:sysClr val="windowText" lastClr="000000"/>
                </a:solidFill>
                <a:latin typeface="KG First Time In Forever" panose="02000506000000020003" pitchFamily="2" charset="0"/>
                <a:ea typeface="KBScaredStraight" panose="02000603000000000000" pitchFamily="2" charset="0"/>
              </a:rPr>
              <a:t>Korea</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Before World War II, the Korean peninsula was </a:t>
            </a:r>
            <a:r>
              <a:rPr lang="en-US" sz="1400" dirty="0">
                <a:solidFill>
                  <a:srgbClr val="FF0000"/>
                </a:solidFill>
                <a:latin typeface="KG First Time In Forever" panose="02000506000000020003" pitchFamily="2" charset="0"/>
                <a:ea typeface="KBScaredStraight" panose="02000603000000000000" pitchFamily="2" charset="0"/>
              </a:rPr>
              <a:t>controlled by Japan</a:t>
            </a:r>
            <a:r>
              <a:rPr lang="en-US" sz="1400" dirty="0">
                <a:latin typeface="KG First Time In Forever" panose="02000506000000020003" pitchFamily="2" charset="0"/>
                <a:ea typeface="KBScaredStraight" panose="02000603000000000000" pitchFamily="2" charset="0"/>
              </a:rPr>
              <a:t>.</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After the war, the Soviet Union and the United States agreed to </a:t>
            </a:r>
            <a:r>
              <a:rPr lang="en-US" sz="1400" dirty="0">
                <a:solidFill>
                  <a:srgbClr val="FF0000"/>
                </a:solidFill>
                <a:latin typeface="KG First Time In Forever" panose="02000506000000020003" pitchFamily="2" charset="0"/>
                <a:ea typeface="KBScaredStraight" panose="02000603000000000000" pitchFamily="2" charset="0"/>
              </a:rPr>
              <a:t>temporarily govern Korea </a:t>
            </a:r>
            <a:r>
              <a:rPr lang="en-US" sz="1400" dirty="0">
                <a:latin typeface="KG First Time In Forever" panose="02000506000000020003" pitchFamily="2" charset="0"/>
                <a:ea typeface="KBScaredStraight" panose="02000603000000000000" pitchFamily="2" charset="0"/>
              </a:rPr>
              <a:t>together until a stable government was established.</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Unfortunately, they </a:t>
            </a:r>
            <a:r>
              <a:rPr lang="en-US" sz="1400" dirty="0">
                <a:solidFill>
                  <a:srgbClr val="FF0000"/>
                </a:solidFill>
                <a:latin typeface="KG First Time In Forever" panose="02000506000000020003" pitchFamily="2" charset="0"/>
                <a:ea typeface="KBScaredStraight" panose="02000603000000000000" pitchFamily="2" charset="0"/>
              </a:rPr>
              <a:t>could not agree </a:t>
            </a:r>
            <a:r>
              <a:rPr lang="en-US" sz="1400" dirty="0">
                <a:latin typeface="KG First Time In Forever" panose="02000506000000020003" pitchFamily="2" charset="0"/>
                <a:ea typeface="KBScaredStraight" panose="02000603000000000000" pitchFamily="2" charset="0"/>
              </a:rPr>
              <a:t>on a single approach to government. </a:t>
            </a:r>
          </a:p>
          <a:p>
            <a:pPr>
              <a:defRPr/>
            </a:pPr>
            <a:endParaRPr lang="en-US" sz="1400" b="1" dirty="0">
              <a:solidFill>
                <a:sysClr val="windowText" lastClr="000000"/>
              </a:solidFill>
              <a:latin typeface="KG First Time In Forever" panose="02000506000000020003" pitchFamily="2" charset="0"/>
              <a:ea typeface="KBScaredStraight" panose="02000603000000000000" pitchFamily="2" charset="0"/>
            </a:endParaRPr>
          </a:p>
          <a:p>
            <a:pPr>
              <a:defRPr/>
            </a:pPr>
            <a:r>
              <a:rPr lang="en-US" sz="1400" b="1" dirty="0">
                <a:solidFill>
                  <a:sysClr val="windowText" lastClr="000000"/>
                </a:solidFill>
                <a:latin typeface="KG First Time In Forever" panose="02000506000000020003" pitchFamily="2" charset="0"/>
                <a:ea typeface="KBScaredStraight" panose="02000603000000000000" pitchFamily="2" charset="0"/>
              </a:rPr>
              <a:t>Division</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The two countries eventually agreed to let Korea be divided into </a:t>
            </a:r>
            <a:r>
              <a:rPr lang="en-US" sz="1400" dirty="0">
                <a:solidFill>
                  <a:srgbClr val="FF0000"/>
                </a:solidFill>
                <a:latin typeface="KG First Time In Forever" panose="02000506000000020003" pitchFamily="2" charset="0"/>
                <a:ea typeface="KBScaredStraight" panose="02000603000000000000" pitchFamily="2" charset="0"/>
              </a:rPr>
              <a:t>North Korea and South Korea</a:t>
            </a:r>
            <a:r>
              <a:rPr lang="en-US" sz="1400" dirty="0">
                <a:latin typeface="KG First Time In Forever" panose="02000506000000020003" pitchFamily="2" charset="0"/>
                <a:ea typeface="KBScaredStraight" panose="02000603000000000000" pitchFamily="2" charset="0"/>
              </a:rPr>
              <a:t>.</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The Soviet Union controlled Korea north of the 38</a:t>
            </a:r>
            <a:r>
              <a:rPr lang="en-US" sz="1400" baseline="30000" dirty="0">
                <a:latin typeface="KG First Time In Forever" panose="02000506000000020003" pitchFamily="2" charset="0"/>
                <a:ea typeface="KBScaredStraight" panose="02000603000000000000" pitchFamily="2" charset="0"/>
              </a:rPr>
              <a:t>th</a:t>
            </a:r>
            <a:r>
              <a:rPr lang="en-US" sz="1400" dirty="0">
                <a:latin typeface="KG First Time In Forever" panose="02000506000000020003" pitchFamily="2" charset="0"/>
                <a:ea typeface="KBScaredStraight" panose="02000603000000000000" pitchFamily="2" charset="0"/>
              </a:rPr>
              <a:t> parallel and established a </a:t>
            </a:r>
            <a:r>
              <a:rPr lang="en-US" sz="1400" dirty="0">
                <a:solidFill>
                  <a:srgbClr val="FF0000"/>
                </a:solidFill>
                <a:latin typeface="KG First Time In Forever" panose="02000506000000020003" pitchFamily="2" charset="0"/>
                <a:ea typeface="KBScaredStraight" panose="02000603000000000000" pitchFamily="2" charset="0"/>
              </a:rPr>
              <a:t>Communist government </a:t>
            </a:r>
            <a:r>
              <a:rPr lang="en-US" sz="1400" dirty="0">
                <a:latin typeface="KG First Time In Forever" panose="02000506000000020003" pitchFamily="2" charset="0"/>
                <a:ea typeface="KBScaredStraight" panose="02000603000000000000" pitchFamily="2" charset="0"/>
              </a:rPr>
              <a:t>there.</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The United States was in charge of Korea south of the 38</a:t>
            </a:r>
            <a:r>
              <a:rPr lang="en-US" sz="1400" baseline="30000" dirty="0">
                <a:latin typeface="KG First Time In Forever" panose="02000506000000020003" pitchFamily="2" charset="0"/>
                <a:ea typeface="KBScaredStraight" panose="02000603000000000000" pitchFamily="2" charset="0"/>
              </a:rPr>
              <a:t>th</a:t>
            </a:r>
            <a:r>
              <a:rPr lang="en-US" sz="1400" dirty="0">
                <a:latin typeface="KG First Time In Forever" panose="02000506000000020003" pitchFamily="2" charset="0"/>
                <a:ea typeface="KBScaredStraight" panose="02000603000000000000" pitchFamily="2" charset="0"/>
              </a:rPr>
              <a:t> parallel and promoted a </a:t>
            </a:r>
            <a:r>
              <a:rPr lang="en-US" sz="1400" dirty="0">
                <a:solidFill>
                  <a:srgbClr val="FF0000"/>
                </a:solidFill>
                <a:latin typeface="KG First Time In Forever" panose="02000506000000020003" pitchFamily="2" charset="0"/>
                <a:ea typeface="KBScaredStraight" panose="02000603000000000000" pitchFamily="2" charset="0"/>
              </a:rPr>
              <a:t>democratic government and capitalist economy</a:t>
            </a:r>
            <a:r>
              <a:rPr lang="en-US" sz="1400" dirty="0">
                <a:latin typeface="KG First Time In Forever" panose="02000506000000020003" pitchFamily="2" charset="0"/>
                <a:ea typeface="KBScaredStraight" panose="02000603000000000000" pitchFamily="2" charset="0"/>
              </a:rPr>
              <a:t>.</a:t>
            </a:r>
          </a:p>
          <a:p>
            <a:pPr>
              <a:defRPr/>
            </a:pPr>
            <a:endParaRPr lang="en-US" sz="1400" b="1" dirty="0">
              <a:solidFill>
                <a:sysClr val="windowText" lastClr="000000"/>
              </a:solidFill>
              <a:latin typeface="KG First Time In Forever" panose="02000506000000020003" pitchFamily="2" charset="0"/>
              <a:ea typeface="KBScaredStraight" panose="02000603000000000000" pitchFamily="2" charset="0"/>
            </a:endParaRPr>
          </a:p>
          <a:p>
            <a:pPr>
              <a:defRPr/>
            </a:pPr>
            <a:r>
              <a:rPr lang="en-US" sz="1400" b="1" dirty="0">
                <a:solidFill>
                  <a:sysClr val="windowText" lastClr="000000"/>
                </a:solidFill>
                <a:latin typeface="KG First Time In Forever" panose="02000506000000020003" pitchFamily="2" charset="0"/>
                <a:ea typeface="KBScaredStraight" panose="02000603000000000000" pitchFamily="2" charset="0"/>
              </a:rPr>
              <a:t>Invasion</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In 1950, Kim Il Sung, the leader of North Korea, sent soldiers supplied by the Soviet Union to </a:t>
            </a:r>
            <a:r>
              <a:rPr lang="en-US" sz="1400" dirty="0">
                <a:solidFill>
                  <a:srgbClr val="FF0000"/>
                </a:solidFill>
                <a:latin typeface="KG First Time In Forever" panose="02000506000000020003" pitchFamily="2" charset="0"/>
                <a:ea typeface="KBScaredStraight" panose="02000603000000000000" pitchFamily="2" charset="0"/>
              </a:rPr>
              <a:t>invade South Korea</a:t>
            </a:r>
            <a:r>
              <a:rPr lang="en-US" sz="1400" dirty="0">
                <a:latin typeface="KG First Time In Forever" panose="02000506000000020003" pitchFamily="2" charset="0"/>
                <a:ea typeface="KBScaredStraight" panose="02000603000000000000" pitchFamily="2" charset="0"/>
              </a:rPr>
              <a:t>.</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The US had to take a stand against Communist aggression and was </a:t>
            </a:r>
            <a:r>
              <a:rPr lang="en-US" sz="1400" dirty="0">
                <a:solidFill>
                  <a:srgbClr val="FF0000"/>
                </a:solidFill>
                <a:latin typeface="KG First Time In Forever" panose="02000506000000020003" pitchFamily="2" charset="0"/>
                <a:ea typeface="KBScaredStraight" panose="02000603000000000000" pitchFamily="2" charset="0"/>
              </a:rPr>
              <a:t>willing to go to war </a:t>
            </a:r>
            <a:r>
              <a:rPr lang="en-US" sz="1400" dirty="0">
                <a:latin typeface="KG First Time In Forever" panose="02000506000000020003" pitchFamily="2" charset="0"/>
                <a:ea typeface="KBScaredStraight" panose="02000603000000000000" pitchFamily="2" charset="0"/>
              </a:rPr>
              <a:t>to keep Communism from spreading to this area.</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US President </a:t>
            </a:r>
            <a:r>
              <a:rPr lang="en-US" sz="1400" dirty="0">
                <a:solidFill>
                  <a:srgbClr val="FF0000"/>
                </a:solidFill>
                <a:latin typeface="KG First Time In Forever" panose="02000506000000020003" pitchFamily="2" charset="0"/>
                <a:ea typeface="KBScaredStraight" panose="02000603000000000000" pitchFamily="2" charset="0"/>
              </a:rPr>
              <a:t>Truman ordered American forces </a:t>
            </a:r>
            <a:r>
              <a:rPr lang="en-US" sz="1400" dirty="0">
                <a:latin typeface="KG First Time In Forever" panose="02000506000000020003" pitchFamily="2" charset="0"/>
                <a:ea typeface="KBScaredStraight" panose="02000603000000000000" pitchFamily="2" charset="0"/>
              </a:rPr>
              <a:t>to support Korean ground troops, and asked the United Nations to approve the use of force to stop the invasion.</a:t>
            </a:r>
          </a:p>
          <a:p>
            <a:pPr>
              <a:defRPr/>
            </a:pPr>
            <a:endParaRPr lang="en-US" sz="1400" b="1" dirty="0">
              <a:solidFill>
                <a:sysClr val="windowText" lastClr="000000"/>
              </a:solidFill>
              <a:latin typeface="KG First Time In Forever" panose="02000506000000020003" pitchFamily="2" charset="0"/>
              <a:ea typeface="KBScaredStraight" panose="02000603000000000000" pitchFamily="2" charset="0"/>
            </a:endParaRPr>
          </a:p>
          <a:p>
            <a:pPr>
              <a:defRPr/>
            </a:pPr>
            <a:r>
              <a:rPr lang="en-US" sz="1400" b="1" dirty="0">
                <a:solidFill>
                  <a:sysClr val="windowText" lastClr="000000"/>
                </a:solidFill>
                <a:latin typeface="KG First Time In Forever" panose="02000506000000020003" pitchFamily="2" charset="0"/>
                <a:ea typeface="KBScaredStraight" panose="02000603000000000000" pitchFamily="2" charset="0"/>
              </a:rPr>
              <a:t>Korean War</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The United Nations saw North Korea’s </a:t>
            </a:r>
            <a:r>
              <a:rPr lang="en-US" sz="1400" dirty="0">
                <a:solidFill>
                  <a:srgbClr val="FF0000"/>
                </a:solidFill>
                <a:latin typeface="KG First Time In Forever" panose="02000506000000020003" pitchFamily="2" charset="0"/>
                <a:ea typeface="KBScaredStraight" panose="02000603000000000000" pitchFamily="2" charset="0"/>
              </a:rPr>
              <a:t>invasion as illegal </a:t>
            </a:r>
            <a:r>
              <a:rPr lang="en-US" sz="1400" dirty="0">
                <a:latin typeface="KG First Time In Forever" panose="02000506000000020003" pitchFamily="2" charset="0"/>
                <a:ea typeface="KBScaredStraight" panose="02000603000000000000" pitchFamily="2" charset="0"/>
              </a:rPr>
              <a:t>and committed troops from 20 member nations to the area.</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American </a:t>
            </a:r>
            <a:r>
              <a:rPr lang="en-US" sz="1400" dirty="0">
                <a:solidFill>
                  <a:srgbClr val="FF0000"/>
                </a:solidFill>
                <a:latin typeface="KG First Time In Forever" panose="02000506000000020003" pitchFamily="2" charset="0"/>
                <a:ea typeface="KBScaredStraight" panose="02000603000000000000" pitchFamily="2" charset="0"/>
              </a:rPr>
              <a:t>General Douglas MacArthur </a:t>
            </a:r>
            <a:r>
              <a:rPr lang="en-US" sz="1400" dirty="0">
                <a:latin typeface="KG First Time In Forever" panose="02000506000000020003" pitchFamily="2" charset="0"/>
                <a:ea typeface="KBScaredStraight" panose="02000603000000000000" pitchFamily="2" charset="0"/>
              </a:rPr>
              <a:t>commanded the UN force and led the defense of South Korea.</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The combined UN forces were able to drive North Korean soldiers </a:t>
            </a:r>
            <a:r>
              <a:rPr lang="en-US" sz="1400" dirty="0">
                <a:solidFill>
                  <a:srgbClr val="FF0000"/>
                </a:solidFill>
                <a:latin typeface="KG First Time In Forever" panose="02000506000000020003" pitchFamily="2" charset="0"/>
                <a:ea typeface="KBScaredStraight" panose="02000603000000000000" pitchFamily="2" charset="0"/>
              </a:rPr>
              <a:t>out of South Korea </a:t>
            </a:r>
            <a:r>
              <a:rPr lang="en-US" sz="1400" dirty="0">
                <a:latin typeface="KG First Time In Forever" panose="02000506000000020003" pitchFamily="2" charset="0"/>
                <a:ea typeface="KBScaredStraight" panose="02000603000000000000" pitchFamily="2" charset="0"/>
              </a:rPr>
              <a:t>all the way to the Chinese border.</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Going beyond the 38</a:t>
            </a:r>
            <a:r>
              <a:rPr lang="en-US" sz="1400" baseline="30000" dirty="0">
                <a:latin typeface="KG First Time In Forever" panose="02000506000000020003" pitchFamily="2" charset="0"/>
                <a:ea typeface="KBScaredStraight" panose="02000603000000000000" pitchFamily="2" charset="0"/>
              </a:rPr>
              <a:t>th</a:t>
            </a:r>
            <a:r>
              <a:rPr lang="en-US" sz="1400" dirty="0">
                <a:latin typeface="KG First Time In Forever" panose="02000506000000020003" pitchFamily="2" charset="0"/>
                <a:ea typeface="KBScaredStraight" panose="02000603000000000000" pitchFamily="2" charset="0"/>
              </a:rPr>
              <a:t> parallel into North Korea brought communist </a:t>
            </a:r>
            <a:r>
              <a:rPr lang="en-US" sz="1400" dirty="0">
                <a:solidFill>
                  <a:srgbClr val="FF0000"/>
                </a:solidFill>
                <a:latin typeface="KG First Time In Forever" panose="02000506000000020003" pitchFamily="2" charset="0"/>
                <a:ea typeface="KBScaredStraight" panose="02000603000000000000" pitchFamily="2" charset="0"/>
              </a:rPr>
              <a:t>China’s well-trained and well-equipped army</a:t>
            </a:r>
            <a:r>
              <a:rPr lang="en-US" sz="1400" dirty="0">
                <a:latin typeface="KG First Time In Forever" panose="02000506000000020003" pitchFamily="2" charset="0"/>
                <a:ea typeface="KBScaredStraight" panose="02000603000000000000" pitchFamily="2" charset="0"/>
              </a:rPr>
              <a:t> into the war. </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The Communist Chinese attacked, forcing the </a:t>
            </a:r>
            <a:r>
              <a:rPr lang="en-US" sz="1400" dirty="0">
                <a:solidFill>
                  <a:srgbClr val="FF0000"/>
                </a:solidFill>
                <a:latin typeface="KG First Time In Forever" panose="02000506000000020003" pitchFamily="2" charset="0"/>
                <a:ea typeface="KBScaredStraight" panose="02000603000000000000" pitchFamily="2" charset="0"/>
              </a:rPr>
              <a:t>UN soldiers to retreat </a:t>
            </a:r>
            <a:r>
              <a:rPr lang="en-US" sz="1400" dirty="0">
                <a:latin typeface="KG First Time In Forever" panose="02000506000000020003" pitchFamily="2" charset="0"/>
                <a:ea typeface="KBScaredStraight" panose="02000603000000000000" pitchFamily="2" charset="0"/>
              </a:rPr>
              <a:t>back into South Korea.</a:t>
            </a:r>
          </a:p>
        </p:txBody>
      </p:sp>
      <p:sp>
        <p:nvSpPr>
          <p:cNvPr id="7" name="TextBox 6"/>
          <p:cNvSpPr txBox="1"/>
          <p:nvPr/>
        </p:nvSpPr>
        <p:spPr>
          <a:xfrm rot="5400000">
            <a:off x="-902640" y="879553"/>
            <a:ext cx="1989938" cy="230832"/>
          </a:xfrm>
          <a:prstGeom prst="rect">
            <a:avLst/>
          </a:prstGeom>
          <a:noFill/>
        </p:spPr>
        <p:txBody>
          <a:bodyPr wrap="square" rtlCol="0">
            <a:spAutoFit/>
          </a:bodyPr>
          <a:lstStyle/>
          <a:p>
            <a:r>
              <a:rPr lang="en-US" sz="900" dirty="0">
                <a:latin typeface="KBScaredStraight" panose="02000603000000000000" pitchFamily="2" charset="0"/>
                <a:ea typeface="KBScaredStraight" panose="02000603000000000000" pitchFamily="2" charset="0"/>
              </a:rPr>
              <a:t>© Brain Wrinkles</a:t>
            </a:r>
          </a:p>
        </p:txBody>
      </p:sp>
      <p:sp>
        <p:nvSpPr>
          <p:cNvPr id="8" name="Rectangle 7"/>
          <p:cNvSpPr/>
          <p:nvPr/>
        </p:nvSpPr>
        <p:spPr>
          <a:xfrm>
            <a:off x="207748" y="107576"/>
            <a:ext cx="8796572" cy="66428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4595894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685801" y="0"/>
            <a:ext cx="7923626" cy="6858000"/>
          </a:xfrm>
          <a:prstGeom prst="rect">
            <a:avLst/>
          </a:prstGeom>
          <a:solidFill>
            <a:srgbClr val="68C7C3"/>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091061" y="0"/>
            <a:ext cx="7113166" cy="1423467"/>
          </a:xfrm>
          <a:prstGeom prst="rect">
            <a:avLst/>
          </a:prstGeom>
          <a:noFill/>
        </p:spPr>
        <p:txBody>
          <a:bodyPr wrap="none" lIns="68580" tIns="34290" rIns="68580" bIns="34290">
            <a:spAutoFit/>
          </a:bodyPr>
          <a:lstStyle/>
          <a:p>
            <a:pPr algn="ctr"/>
            <a:r>
              <a:rPr lang="en-US" sz="88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rPr>
              <a:t>Ho Chi Minh</a:t>
            </a:r>
            <a:endParaRPr lang="en-US" sz="66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endParaRPr>
          </a:p>
        </p:txBody>
      </p:sp>
      <p:sp>
        <p:nvSpPr>
          <p:cNvPr id="8" name="TextBox 7"/>
          <p:cNvSpPr txBox="1"/>
          <p:nvPr/>
        </p:nvSpPr>
        <p:spPr>
          <a:xfrm>
            <a:off x="748225" y="1440096"/>
            <a:ext cx="7798777" cy="4832092"/>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KG First Time In Forever" panose="02000506000000020003" pitchFamily="2" charset="0"/>
                <a:ea typeface="KBScaredStraight" panose="02000603000000000000" pitchFamily="2" charset="0"/>
              </a:rPr>
              <a:t>Ho Chi Minh believed that the Communist Party was the way to go because they often spoke against European colonial powers.</a:t>
            </a:r>
          </a:p>
          <a:p>
            <a:pPr marL="285750" indent="-28575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285750" indent="-285750">
              <a:buFont typeface="Arial" panose="020B0604020202020204" pitchFamily="34" charset="0"/>
              <a:buChar char="•"/>
            </a:pPr>
            <a:r>
              <a:rPr lang="en-US" sz="2800" dirty="0">
                <a:latin typeface="KG First Time In Forever" panose="02000506000000020003" pitchFamily="2" charset="0"/>
                <a:ea typeface="KBScaredStraight" panose="02000603000000000000" pitchFamily="2" charset="0"/>
              </a:rPr>
              <a:t>Minh’s views became popular among the people and he began to stage protests against the French.</a:t>
            </a:r>
          </a:p>
          <a:p>
            <a:pPr marL="285750" indent="-28575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285750" indent="-285750">
              <a:buFont typeface="Arial" panose="020B0604020202020204" pitchFamily="34" charset="0"/>
              <a:buChar char="•"/>
            </a:pPr>
            <a:r>
              <a:rPr lang="en-US" sz="2800" dirty="0">
                <a:latin typeface="KG First Time In Forever" panose="02000506000000020003" pitchFamily="2" charset="0"/>
                <a:ea typeface="KBScaredStraight" panose="02000603000000000000" pitchFamily="2" charset="0"/>
              </a:rPr>
              <a:t>On September 2, 1945, Ho Chi Minh declared Vietnam’s independence from France, even though France refused to give up control.</a:t>
            </a:r>
          </a:p>
        </p:txBody>
      </p:sp>
      <p:sp>
        <p:nvSpPr>
          <p:cNvPr id="9" name="TextBox 8"/>
          <p:cNvSpPr txBox="1"/>
          <p:nvPr/>
        </p:nvSpPr>
        <p:spPr>
          <a:xfrm>
            <a:off x="621967" y="6645780"/>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7286302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857250"/>
            <a:ext cx="9144000" cy="5143500"/>
          </a:xfrm>
          <a:prstGeom prst="rect">
            <a:avLst/>
          </a:prstGeom>
          <a:solidFill>
            <a:srgbClr val="A2E4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0" y="0"/>
            <a:ext cx="9144009" cy="6858000"/>
          </a:xfrm>
          <a:prstGeom prst="rect">
            <a:avLst/>
          </a:prstGeom>
          <a:solidFill>
            <a:srgbClr val="FDC112"/>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0" y="6646922"/>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
        <p:nvSpPr>
          <p:cNvPr id="8" name="TextBox 7"/>
          <p:cNvSpPr txBox="1"/>
          <p:nvPr/>
        </p:nvSpPr>
        <p:spPr>
          <a:xfrm>
            <a:off x="4823717" y="1809693"/>
            <a:ext cx="3784209" cy="2554545"/>
          </a:xfrm>
          <a:prstGeom prst="rect">
            <a:avLst/>
          </a:prstGeom>
          <a:noFill/>
        </p:spPr>
        <p:txBody>
          <a:bodyPr wrap="square" rtlCol="0">
            <a:spAutoFit/>
          </a:bodyPr>
          <a:lstStyle/>
          <a:p>
            <a:pPr algn="ctr"/>
            <a:r>
              <a:rPr lang="en-US" sz="3200" dirty="0">
                <a:latin typeface="KG First Time In Forever" panose="02000506000000020003" pitchFamily="2" charset="0"/>
                <a:ea typeface="KBScaredStraight" panose="02000603000000000000" pitchFamily="2" charset="0"/>
              </a:rPr>
              <a:t>Ho Chi Minh – Indochinese Delegate to French Communist Congress in 1921</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3292" y="228600"/>
            <a:ext cx="3896095" cy="640080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654609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685801" y="0"/>
            <a:ext cx="7923626" cy="6858000"/>
          </a:xfrm>
          <a:prstGeom prst="rect">
            <a:avLst/>
          </a:prstGeom>
          <a:solidFill>
            <a:srgbClr val="68C7C3"/>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716234" y="0"/>
            <a:ext cx="5862823" cy="1423467"/>
          </a:xfrm>
          <a:prstGeom prst="rect">
            <a:avLst/>
          </a:prstGeom>
          <a:noFill/>
        </p:spPr>
        <p:txBody>
          <a:bodyPr wrap="none" lIns="68580" tIns="34290" rIns="68580" bIns="34290">
            <a:spAutoFit/>
          </a:bodyPr>
          <a:lstStyle/>
          <a:p>
            <a:pPr algn="ctr"/>
            <a:r>
              <a:rPr lang="en-US" sz="88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rPr>
              <a:t>Viet Minh</a:t>
            </a:r>
            <a:endParaRPr lang="en-US" sz="66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endParaRPr>
          </a:p>
        </p:txBody>
      </p:sp>
      <p:sp>
        <p:nvSpPr>
          <p:cNvPr id="8" name="TextBox 7"/>
          <p:cNvSpPr txBox="1"/>
          <p:nvPr/>
        </p:nvSpPr>
        <p:spPr>
          <a:xfrm>
            <a:off x="748225" y="1440096"/>
            <a:ext cx="7798777" cy="5016758"/>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Ho Chi Minh created the Viet Minh League, a guerrilla army, to fight against the French.</a:t>
            </a: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The Viet Minh received assistance from China and the Soviet Union.</a:t>
            </a: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For 8 years, the Viet Minh fought the French troops in what is known as the First Indochina War.</a:t>
            </a:r>
          </a:p>
        </p:txBody>
      </p:sp>
      <p:sp>
        <p:nvSpPr>
          <p:cNvPr id="9" name="TextBox 8"/>
          <p:cNvSpPr txBox="1"/>
          <p:nvPr/>
        </p:nvSpPr>
        <p:spPr>
          <a:xfrm>
            <a:off x="621967" y="6645780"/>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1455764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857250"/>
            <a:ext cx="9144000" cy="5143500"/>
          </a:xfrm>
          <a:prstGeom prst="rect">
            <a:avLst/>
          </a:prstGeom>
          <a:solidFill>
            <a:srgbClr val="A2E4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0" y="0"/>
            <a:ext cx="9144009" cy="6858000"/>
          </a:xfrm>
          <a:prstGeom prst="rect">
            <a:avLst/>
          </a:prstGeom>
          <a:solidFill>
            <a:srgbClr val="FDC112"/>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0" y="6646922"/>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
        <p:nvSpPr>
          <p:cNvPr id="10" name="TextBox 9"/>
          <p:cNvSpPr txBox="1"/>
          <p:nvPr/>
        </p:nvSpPr>
        <p:spPr>
          <a:xfrm>
            <a:off x="1" y="6047098"/>
            <a:ext cx="9143999" cy="584775"/>
          </a:xfrm>
          <a:prstGeom prst="rect">
            <a:avLst/>
          </a:prstGeom>
          <a:noFill/>
        </p:spPr>
        <p:txBody>
          <a:bodyPr wrap="square" rtlCol="0">
            <a:spAutoFit/>
          </a:bodyPr>
          <a:lstStyle/>
          <a:p>
            <a:pPr algn="ctr"/>
            <a:r>
              <a:rPr lang="en-US" sz="3200" dirty="0">
                <a:latin typeface="KG First Time In Forever" panose="02000506000000020003" pitchFamily="2" charset="0"/>
                <a:ea typeface="KBScaredStraight" panose="02000603000000000000" pitchFamily="2" charset="0"/>
              </a:rPr>
              <a:t>Ho Chi Minh with Viet Minh in 1950</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4051" y="386457"/>
            <a:ext cx="5195886" cy="548640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481707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857250"/>
            <a:ext cx="9144000" cy="5143500"/>
          </a:xfrm>
          <a:prstGeom prst="rect">
            <a:avLst/>
          </a:prstGeom>
          <a:solidFill>
            <a:srgbClr val="A2E4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0" y="0"/>
            <a:ext cx="9144009" cy="6858000"/>
          </a:xfrm>
          <a:prstGeom prst="rect">
            <a:avLst/>
          </a:prstGeom>
          <a:solidFill>
            <a:srgbClr val="FDC112"/>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0" y="6646922"/>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
        <p:nvSpPr>
          <p:cNvPr id="8" name="TextBox 7"/>
          <p:cNvSpPr txBox="1"/>
          <p:nvPr/>
        </p:nvSpPr>
        <p:spPr>
          <a:xfrm>
            <a:off x="4701241" y="2644170"/>
            <a:ext cx="4442758" cy="1569660"/>
          </a:xfrm>
          <a:prstGeom prst="rect">
            <a:avLst/>
          </a:prstGeom>
          <a:noFill/>
        </p:spPr>
        <p:txBody>
          <a:bodyPr wrap="square" rtlCol="0">
            <a:spAutoFit/>
          </a:bodyPr>
          <a:lstStyle/>
          <a:p>
            <a:pPr algn="ctr"/>
            <a:r>
              <a:rPr lang="en-US" sz="3200" dirty="0">
                <a:latin typeface="KG First Time In Forever" panose="02000506000000020003" pitchFamily="2" charset="0"/>
                <a:ea typeface="KBScaredStraight" panose="02000603000000000000" pitchFamily="2" charset="0"/>
              </a:rPr>
              <a:t>Viet Minh resting between advances in a trench - 1954</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121" y="552450"/>
            <a:ext cx="4445000" cy="575310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8233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685801" y="0"/>
            <a:ext cx="7923626" cy="6858000"/>
          </a:xfrm>
          <a:prstGeom prst="rect">
            <a:avLst/>
          </a:prstGeom>
          <a:solidFill>
            <a:srgbClr val="68C7C3"/>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230702" y="0"/>
            <a:ext cx="8833893" cy="1423467"/>
          </a:xfrm>
          <a:prstGeom prst="rect">
            <a:avLst/>
          </a:prstGeom>
          <a:noFill/>
        </p:spPr>
        <p:txBody>
          <a:bodyPr wrap="none" lIns="68580" tIns="34290" rIns="68580" bIns="34290">
            <a:spAutoFit/>
          </a:bodyPr>
          <a:lstStyle/>
          <a:p>
            <a:pPr algn="ctr"/>
            <a:r>
              <a:rPr lang="en-US" sz="88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rPr>
              <a:t>Independence</a:t>
            </a:r>
            <a:endParaRPr lang="en-US" sz="66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endParaRPr>
          </a:p>
        </p:txBody>
      </p:sp>
      <p:sp>
        <p:nvSpPr>
          <p:cNvPr id="8" name="TextBox 7"/>
          <p:cNvSpPr txBox="1"/>
          <p:nvPr/>
        </p:nvSpPr>
        <p:spPr>
          <a:xfrm>
            <a:off x="748225" y="1440096"/>
            <a:ext cx="7798777" cy="4708981"/>
          </a:xfrm>
          <a:prstGeom prst="rect">
            <a:avLst/>
          </a:prstGeom>
          <a:noFill/>
        </p:spPr>
        <p:txBody>
          <a:bodyPr wrap="square" rtlCol="0">
            <a:spAutoFit/>
          </a:bodyPr>
          <a:lstStyle/>
          <a:p>
            <a:pPr marL="285750" indent="-285750">
              <a:buFont typeface="Arial" panose="020B0604020202020204" pitchFamily="34" charset="0"/>
              <a:buChar char="•"/>
            </a:pPr>
            <a:r>
              <a:rPr lang="en-US" sz="3000" dirty="0">
                <a:latin typeface="KG First Time In Forever" panose="02000506000000020003" pitchFamily="2" charset="0"/>
                <a:ea typeface="KBScaredStraight" panose="02000603000000000000" pitchFamily="2" charset="0"/>
              </a:rPr>
              <a:t>In 1954, France surrendered and finally agreed to negotiate Vietnam’s independence.</a:t>
            </a:r>
          </a:p>
          <a:p>
            <a:pPr marL="285750" indent="-285750">
              <a:buFont typeface="Arial" panose="020B0604020202020204" pitchFamily="34" charset="0"/>
              <a:buChar char="•"/>
            </a:pPr>
            <a:endParaRPr lang="en-US" sz="3000" dirty="0">
              <a:latin typeface="KG First Time In Forever" panose="02000506000000020003" pitchFamily="2" charset="0"/>
              <a:ea typeface="KBScaredStraight" panose="02000603000000000000" pitchFamily="2" charset="0"/>
            </a:endParaRPr>
          </a:p>
          <a:p>
            <a:pPr marL="285750" indent="-285750">
              <a:buFont typeface="Arial" panose="020B0604020202020204" pitchFamily="34" charset="0"/>
              <a:buChar char="•"/>
            </a:pPr>
            <a:r>
              <a:rPr lang="en-US" sz="3000" dirty="0">
                <a:latin typeface="KG First Time In Forever" panose="02000506000000020003" pitchFamily="2" charset="0"/>
                <a:ea typeface="KBScaredStraight" panose="02000603000000000000" pitchFamily="2" charset="0"/>
              </a:rPr>
              <a:t>Ho Chi Minh wanted control of all of Vietnam; however the United States opposed this because Minh favored Communism.</a:t>
            </a:r>
          </a:p>
          <a:p>
            <a:pPr marL="285750" indent="-285750">
              <a:buFont typeface="Arial" panose="020B0604020202020204" pitchFamily="34" charset="0"/>
              <a:buChar char="•"/>
            </a:pPr>
            <a:endParaRPr lang="en-US" sz="3000" dirty="0">
              <a:latin typeface="KG First Time In Forever" panose="02000506000000020003" pitchFamily="2" charset="0"/>
              <a:ea typeface="KBScaredStraight" panose="02000603000000000000" pitchFamily="2" charset="0"/>
            </a:endParaRPr>
          </a:p>
          <a:p>
            <a:pPr marL="285750" indent="-285750">
              <a:buFont typeface="Arial" panose="020B0604020202020204" pitchFamily="34" charset="0"/>
              <a:buChar char="•"/>
            </a:pPr>
            <a:r>
              <a:rPr lang="en-US" sz="3000" dirty="0">
                <a:latin typeface="KG First Time In Forever" panose="02000506000000020003" pitchFamily="2" charset="0"/>
                <a:ea typeface="KBScaredStraight" panose="02000603000000000000" pitchFamily="2" charset="0"/>
              </a:rPr>
              <a:t>A compromise was eventually reached and the country was divided into North Vietnam and South Vietnam.</a:t>
            </a:r>
          </a:p>
        </p:txBody>
      </p:sp>
      <p:sp>
        <p:nvSpPr>
          <p:cNvPr id="9" name="TextBox 8"/>
          <p:cNvSpPr txBox="1"/>
          <p:nvPr/>
        </p:nvSpPr>
        <p:spPr>
          <a:xfrm>
            <a:off x="621967" y="6645780"/>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14322806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857250"/>
            <a:ext cx="9144000" cy="5143500"/>
          </a:xfrm>
          <a:prstGeom prst="rect">
            <a:avLst/>
          </a:prstGeom>
          <a:solidFill>
            <a:srgbClr val="A2E4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0" y="0"/>
            <a:ext cx="9144009" cy="6858000"/>
          </a:xfrm>
          <a:prstGeom prst="rect">
            <a:avLst/>
          </a:prstGeom>
          <a:solidFill>
            <a:srgbClr val="FDC112"/>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0" y="6646922"/>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
        <p:nvSpPr>
          <p:cNvPr id="10" name="TextBox 9"/>
          <p:cNvSpPr txBox="1"/>
          <p:nvPr/>
        </p:nvSpPr>
        <p:spPr>
          <a:xfrm>
            <a:off x="-11" y="5653371"/>
            <a:ext cx="9144000" cy="584775"/>
          </a:xfrm>
          <a:prstGeom prst="rect">
            <a:avLst/>
          </a:prstGeom>
          <a:noFill/>
        </p:spPr>
        <p:txBody>
          <a:bodyPr wrap="square" rtlCol="0">
            <a:spAutoFit/>
          </a:bodyPr>
          <a:lstStyle/>
          <a:p>
            <a:pPr algn="ctr"/>
            <a:r>
              <a:rPr lang="en-US" sz="3200" dirty="0">
                <a:latin typeface="KG First Time In Forever" panose="02000506000000020003" pitchFamily="2" charset="0"/>
                <a:ea typeface="KBScaredStraight" panose="02000603000000000000" pitchFamily="2" charset="0"/>
              </a:rPr>
              <a:t>Viet Minh celebrating after French surrender.</a:t>
            </a:r>
          </a:p>
        </p:txBody>
      </p:sp>
      <p:pic>
        <p:nvPicPr>
          <p:cNvPr id="11" name="Picture 10"/>
          <p:cNvPicPr>
            <a:picLocks noChangeAspect="1"/>
          </p:cNvPicPr>
          <p:nvPr/>
        </p:nvPicPr>
        <p:blipFill>
          <a:blip r:embed="rId2"/>
          <a:stretch>
            <a:fillRect/>
          </a:stretch>
        </p:blipFill>
        <p:spPr>
          <a:xfrm>
            <a:off x="228589" y="365126"/>
            <a:ext cx="8686800" cy="5123652"/>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510651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857250"/>
            <a:ext cx="9144000" cy="5143500"/>
          </a:xfrm>
          <a:prstGeom prst="rect">
            <a:avLst/>
          </a:prstGeom>
          <a:solidFill>
            <a:srgbClr val="A2E4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0" y="0"/>
            <a:ext cx="9144009" cy="6858000"/>
          </a:xfrm>
          <a:prstGeom prst="rect">
            <a:avLst/>
          </a:prstGeom>
          <a:solidFill>
            <a:srgbClr val="FDC112"/>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0" y="6646922"/>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
        <p:nvSpPr>
          <p:cNvPr id="8" name="TextBox 7"/>
          <p:cNvSpPr txBox="1"/>
          <p:nvPr/>
        </p:nvSpPr>
        <p:spPr>
          <a:xfrm>
            <a:off x="-53663" y="195738"/>
            <a:ext cx="9197662" cy="1077218"/>
          </a:xfrm>
          <a:prstGeom prst="rect">
            <a:avLst/>
          </a:prstGeom>
          <a:noFill/>
        </p:spPr>
        <p:txBody>
          <a:bodyPr wrap="square" rtlCol="0">
            <a:spAutoFit/>
          </a:bodyPr>
          <a:lstStyle/>
          <a:p>
            <a:pPr algn="ctr"/>
            <a:r>
              <a:rPr lang="en-US" sz="3200" dirty="0">
                <a:latin typeface="KG First Time In Forever" panose="02000506000000020003" pitchFamily="2" charset="0"/>
                <a:ea typeface="KBScaredStraight" panose="02000603000000000000" pitchFamily="2" charset="0"/>
              </a:rPr>
              <a:t>French troops leaving (in jeep) as Vietminh (back left) take over Hanoi.</a:t>
            </a:r>
          </a:p>
        </p:txBody>
      </p:sp>
      <p:pic>
        <p:nvPicPr>
          <p:cNvPr id="9" name="Picture 8"/>
          <p:cNvPicPr>
            <a:picLocks noChangeAspect="1"/>
          </p:cNvPicPr>
          <p:nvPr/>
        </p:nvPicPr>
        <p:blipFill>
          <a:blip r:embed="rId2"/>
          <a:stretch>
            <a:fillRect/>
          </a:stretch>
        </p:blipFill>
        <p:spPr>
          <a:xfrm>
            <a:off x="228594" y="1452196"/>
            <a:ext cx="8686800" cy="5072676"/>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490541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685801" y="0"/>
            <a:ext cx="7923626" cy="6858000"/>
          </a:xfrm>
          <a:prstGeom prst="rect">
            <a:avLst/>
          </a:prstGeom>
          <a:solidFill>
            <a:srgbClr val="68C7C3"/>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259383" y="-67235"/>
            <a:ext cx="6776535" cy="1423467"/>
          </a:xfrm>
          <a:prstGeom prst="rect">
            <a:avLst/>
          </a:prstGeom>
          <a:noFill/>
        </p:spPr>
        <p:txBody>
          <a:bodyPr wrap="none" lIns="68580" tIns="34290" rIns="68580" bIns="34290">
            <a:spAutoFit/>
          </a:bodyPr>
          <a:lstStyle/>
          <a:p>
            <a:pPr algn="ctr"/>
            <a:r>
              <a:rPr lang="en-US" sz="88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rPr>
              <a:t>17</a:t>
            </a:r>
            <a:r>
              <a:rPr lang="en-US" sz="8800" b="1" baseline="30000"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rPr>
              <a:t>th</a:t>
            </a:r>
            <a:r>
              <a:rPr lang="en-US" sz="88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rPr>
              <a:t> Parallel</a:t>
            </a:r>
            <a:endParaRPr lang="en-US" sz="66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endParaRPr>
          </a:p>
        </p:txBody>
      </p:sp>
      <p:sp>
        <p:nvSpPr>
          <p:cNvPr id="8" name="TextBox 7"/>
          <p:cNvSpPr txBox="1"/>
          <p:nvPr/>
        </p:nvSpPr>
        <p:spPr>
          <a:xfrm>
            <a:off x="748225" y="1265285"/>
            <a:ext cx="7798777" cy="5416868"/>
          </a:xfrm>
          <a:prstGeom prst="rect">
            <a:avLst/>
          </a:prstGeom>
          <a:noFill/>
        </p:spPr>
        <p:txBody>
          <a:bodyPr wrap="square" rtlCol="0">
            <a:spAutoFit/>
          </a:bodyPr>
          <a:lstStyle/>
          <a:p>
            <a:pPr marL="457200" indent="-457200">
              <a:buFont typeface="Arial" panose="020B0604020202020204" pitchFamily="34" charset="0"/>
              <a:buChar char="•"/>
            </a:pPr>
            <a:r>
              <a:rPr lang="en-US" sz="2600" dirty="0">
                <a:latin typeface="KG First Time In Forever" panose="02000506000000020003" pitchFamily="2" charset="0"/>
                <a:ea typeface="KBScaredStraight" panose="02000603000000000000" pitchFamily="2" charset="0"/>
              </a:rPr>
              <a:t>Vietnam was split into two parts at the 17</a:t>
            </a:r>
            <a:r>
              <a:rPr lang="en-US" sz="2600" baseline="30000" dirty="0">
                <a:latin typeface="KG First Time In Forever" panose="02000506000000020003" pitchFamily="2" charset="0"/>
                <a:ea typeface="KBScaredStraight" panose="02000603000000000000" pitchFamily="2" charset="0"/>
              </a:rPr>
              <a:t>th</a:t>
            </a:r>
            <a:r>
              <a:rPr lang="en-US" sz="2600" dirty="0">
                <a:latin typeface="KG First Time In Forever" panose="02000506000000020003" pitchFamily="2" charset="0"/>
                <a:ea typeface="KBScaredStraight" panose="02000603000000000000" pitchFamily="2" charset="0"/>
              </a:rPr>
              <a:t> Parallel.</a:t>
            </a:r>
          </a:p>
          <a:p>
            <a:pPr marL="457200" indent="-457200">
              <a:buFont typeface="Arial" panose="020B0604020202020204" pitchFamily="34" charset="0"/>
              <a:buChar char="•"/>
            </a:pPr>
            <a:endParaRPr lang="en-US" sz="20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2600" dirty="0">
                <a:latin typeface="KG First Time In Forever" panose="02000506000000020003" pitchFamily="2" charset="0"/>
                <a:ea typeface="KBScaredStraight" panose="02000603000000000000" pitchFamily="2" charset="0"/>
              </a:rPr>
              <a:t>The plan was to keep Vietnam split until the country was stabilized, and then to let the people vote on what kind of government they wanted.</a:t>
            </a:r>
          </a:p>
          <a:p>
            <a:pPr marL="457200" indent="-457200">
              <a:buFont typeface="Arial" panose="020B0604020202020204" pitchFamily="34" charset="0"/>
              <a:buChar char="•"/>
            </a:pPr>
            <a:endParaRPr lang="en-US" sz="20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2600" dirty="0">
                <a:latin typeface="KG First Time In Forever" panose="02000506000000020003" pitchFamily="2" charset="0"/>
                <a:ea typeface="KBScaredStraight" panose="02000603000000000000" pitchFamily="2" charset="0"/>
              </a:rPr>
              <a:t>Ho Chi Minh established a Communist government in the north and received military support from the Soviet Union.</a:t>
            </a:r>
          </a:p>
          <a:p>
            <a:pPr marL="457200" indent="-457200">
              <a:buFont typeface="Arial" panose="020B0604020202020204" pitchFamily="34" charset="0"/>
              <a:buChar char="•"/>
            </a:pPr>
            <a:endParaRPr lang="en-US" sz="20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2600" dirty="0">
                <a:latin typeface="KG First Time In Forever" panose="02000506000000020003" pitchFamily="2" charset="0"/>
                <a:ea typeface="KBScaredStraight" panose="02000603000000000000" pitchFamily="2" charset="0"/>
              </a:rPr>
              <a:t>A democratic government was set up in the south, and military training and aid was supplied by the US.</a:t>
            </a:r>
          </a:p>
        </p:txBody>
      </p:sp>
      <p:sp>
        <p:nvSpPr>
          <p:cNvPr id="9" name="TextBox 8"/>
          <p:cNvSpPr txBox="1"/>
          <p:nvPr/>
        </p:nvSpPr>
        <p:spPr>
          <a:xfrm>
            <a:off x="621967" y="6645780"/>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10545750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857250"/>
            <a:ext cx="9144000" cy="5143500"/>
          </a:xfrm>
          <a:prstGeom prst="rect">
            <a:avLst/>
          </a:prstGeom>
          <a:solidFill>
            <a:srgbClr val="A2E4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0" y="0"/>
            <a:ext cx="9144009" cy="6858000"/>
          </a:xfrm>
          <a:prstGeom prst="rect">
            <a:avLst/>
          </a:prstGeom>
          <a:solidFill>
            <a:srgbClr val="FDC112"/>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0" y="6646922"/>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
        <p:nvSpPr>
          <p:cNvPr id="8" name="TextBox 7"/>
          <p:cNvSpPr txBox="1"/>
          <p:nvPr/>
        </p:nvSpPr>
        <p:spPr>
          <a:xfrm>
            <a:off x="228725" y="2643103"/>
            <a:ext cx="3953310" cy="1077218"/>
          </a:xfrm>
          <a:prstGeom prst="rect">
            <a:avLst/>
          </a:prstGeom>
          <a:noFill/>
        </p:spPr>
        <p:txBody>
          <a:bodyPr wrap="square" rtlCol="0">
            <a:spAutoFit/>
          </a:bodyPr>
          <a:lstStyle/>
          <a:p>
            <a:pPr algn="ctr"/>
            <a:r>
              <a:rPr lang="en-US" sz="3200" dirty="0">
                <a:latin typeface="KG First Time In Forever" panose="02000506000000020003" pitchFamily="2" charset="0"/>
                <a:ea typeface="KBScaredStraight" panose="02000603000000000000" pitchFamily="2" charset="0"/>
              </a:rPr>
              <a:t>Division of Vietnam at 17</a:t>
            </a:r>
            <a:r>
              <a:rPr lang="en-US" sz="3200" baseline="30000" dirty="0">
                <a:latin typeface="KG First Time In Forever" panose="02000506000000020003" pitchFamily="2" charset="0"/>
                <a:ea typeface="KBScaredStraight" panose="02000603000000000000" pitchFamily="2" charset="0"/>
              </a:rPr>
              <a:t>th</a:t>
            </a:r>
            <a:r>
              <a:rPr lang="en-US" sz="3200" dirty="0">
                <a:latin typeface="KG First Time In Forever" panose="02000506000000020003" pitchFamily="2" charset="0"/>
                <a:ea typeface="KBScaredStraight" panose="02000603000000000000" pitchFamily="2" charset="0"/>
              </a:rPr>
              <a:t> Parallel</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0760" y="228600"/>
            <a:ext cx="3357562" cy="640080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65120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5400000">
            <a:off x="5432610" y="2963489"/>
            <a:ext cx="6335517" cy="931024"/>
          </a:xfrm>
          <a:prstGeom prst="rect">
            <a:avLst/>
          </a:prstGeom>
          <a:noFill/>
        </p:spPr>
        <p:txBody>
          <a:bodyPr wrap="none" lIns="68580" tIns="34290" rIns="68580" bIns="34290">
            <a:spAutoFit/>
          </a:bodyPr>
          <a:lstStyle/>
          <a:p>
            <a:pPr algn="ctr"/>
            <a:r>
              <a:rPr lang="en-US" sz="3200" b="1" dirty="0">
                <a:ln w="28575">
                  <a:solidFill>
                    <a:sysClr val="windowText" lastClr="000000"/>
                  </a:solidFill>
                  <a:prstDash val="solid"/>
                </a:ln>
                <a:solidFill>
                  <a:srgbClr val="FFFFFF"/>
                </a:solidFill>
                <a:effectLst>
                  <a:outerShdw blurRad="38100" dist="22860" dir="5400000" algn="tl" rotWithShape="0">
                    <a:srgbClr val="000000">
                      <a:alpha val="30000"/>
                    </a:srgbClr>
                  </a:outerShdw>
                </a:effectLst>
                <a:latin typeface="KG Second Chances Solid" panose="02000000000000000000" pitchFamily="2" charset="0"/>
              </a:rPr>
              <a:t>Containment of Communism</a:t>
            </a:r>
          </a:p>
          <a:p>
            <a:pPr algn="ctr"/>
            <a:r>
              <a:rPr lang="en-US" sz="2400" b="1" dirty="0">
                <a:ln w="28575">
                  <a:solidFill>
                    <a:sysClr val="windowText" lastClr="000000"/>
                  </a:solidFill>
                  <a:prstDash val="solid"/>
                </a:ln>
                <a:solidFill>
                  <a:srgbClr val="FFFFFF"/>
                </a:solidFill>
                <a:effectLst>
                  <a:outerShdw blurRad="38100" dist="22860" dir="5400000" algn="tl" rotWithShape="0">
                    <a:srgbClr val="000000">
                      <a:alpha val="30000"/>
                    </a:srgbClr>
                  </a:outerShdw>
                </a:effectLst>
                <a:latin typeface="KG Second Chances Solid" panose="02000000000000000000" pitchFamily="2" charset="0"/>
              </a:rPr>
              <a:t>CLOZE Notes 3</a:t>
            </a:r>
          </a:p>
        </p:txBody>
      </p:sp>
      <p:sp>
        <p:nvSpPr>
          <p:cNvPr id="6" name="TextBox 5"/>
          <p:cNvSpPr txBox="1"/>
          <p:nvPr/>
        </p:nvSpPr>
        <p:spPr>
          <a:xfrm rot="5400000">
            <a:off x="824647" y="-532891"/>
            <a:ext cx="6642848" cy="7977569"/>
          </a:xfrm>
          <a:prstGeom prst="rect">
            <a:avLst/>
          </a:prstGeom>
          <a:noFill/>
        </p:spPr>
        <p:txBody>
          <a:bodyPr wrap="square" rtlCol="0">
            <a:spAutoFit/>
          </a:bodyPr>
          <a:lstStyle/>
          <a:p>
            <a:pPr>
              <a:defRPr/>
            </a:pPr>
            <a:r>
              <a:rPr lang="en-US" sz="1400" b="1" dirty="0">
                <a:solidFill>
                  <a:sysClr val="windowText" lastClr="000000"/>
                </a:solidFill>
                <a:latin typeface="KG First Time In Forever" panose="02000506000000020003" pitchFamily="2" charset="0"/>
                <a:ea typeface="KBScaredStraight" panose="02000603000000000000" pitchFamily="2" charset="0"/>
              </a:rPr>
              <a:t>Stalemate</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When the fighting finally stopped in 1953, the Korean War </a:t>
            </a:r>
            <a:r>
              <a:rPr lang="en-US" sz="1400" dirty="0">
                <a:solidFill>
                  <a:srgbClr val="FF0000"/>
                </a:solidFill>
                <a:latin typeface="KG First Time In Forever" panose="02000506000000020003" pitchFamily="2" charset="0"/>
                <a:ea typeface="KBScaredStraight" panose="02000603000000000000" pitchFamily="2" charset="0"/>
              </a:rPr>
              <a:t>ended in a stalemate </a:t>
            </a:r>
            <a:r>
              <a:rPr lang="en-US" sz="1400" dirty="0">
                <a:latin typeface="KG First Time In Forever" panose="02000506000000020003" pitchFamily="2" charset="0"/>
                <a:ea typeface="KBScaredStraight" panose="02000603000000000000" pitchFamily="2" charset="0"/>
              </a:rPr>
              <a:t>(a tie with no winner).</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The </a:t>
            </a:r>
            <a:r>
              <a:rPr lang="en-US" sz="1400" dirty="0">
                <a:solidFill>
                  <a:srgbClr val="FF0000"/>
                </a:solidFill>
                <a:latin typeface="KG First Time In Forever" panose="02000506000000020003" pitchFamily="2" charset="0"/>
                <a:ea typeface="KBScaredStraight" panose="02000603000000000000" pitchFamily="2" charset="0"/>
              </a:rPr>
              <a:t>38th parallel dividing line </a:t>
            </a:r>
            <a:r>
              <a:rPr lang="en-US" sz="1400" dirty="0">
                <a:latin typeface="KG First Time In Forever" panose="02000506000000020003" pitchFamily="2" charset="0"/>
                <a:ea typeface="KBScaredStraight" panose="02000603000000000000" pitchFamily="2" charset="0"/>
              </a:rPr>
              <a:t>remained intact between the two countries. </a:t>
            </a:r>
          </a:p>
          <a:p>
            <a:pPr marL="171450" indent="-171450">
              <a:buFont typeface="Arial" panose="020B0604020202020204" pitchFamily="34" charset="0"/>
              <a:buChar char="•"/>
            </a:pPr>
            <a:r>
              <a:rPr lang="en-GB" sz="1400" dirty="0">
                <a:latin typeface="KG First Time In Forever" panose="02000506000000020003" pitchFamily="2" charset="0"/>
                <a:ea typeface="KBScaredStraight" panose="02000603000000000000" pitchFamily="2" charset="0"/>
              </a:rPr>
              <a:t>The Korean peninsula was badly damaged and </a:t>
            </a:r>
            <a:r>
              <a:rPr lang="en-GB" sz="1400" dirty="0">
                <a:solidFill>
                  <a:srgbClr val="FF0000"/>
                </a:solidFill>
                <a:latin typeface="KG First Time In Forever" panose="02000506000000020003" pitchFamily="2" charset="0"/>
                <a:ea typeface="KBScaredStraight" panose="02000603000000000000" pitchFamily="2" charset="0"/>
              </a:rPr>
              <a:t>many lives were lost</a:t>
            </a:r>
            <a:r>
              <a:rPr lang="en-GB" sz="1400" dirty="0">
                <a:latin typeface="KG First Time In Forever" panose="02000506000000020003" pitchFamily="2" charset="0"/>
                <a:ea typeface="KBScaredStraight" panose="02000603000000000000" pitchFamily="2" charset="0"/>
              </a:rPr>
              <a:t>. </a:t>
            </a:r>
          </a:p>
          <a:p>
            <a:pPr>
              <a:defRPr/>
            </a:pPr>
            <a:endParaRPr lang="en-US" sz="1400" b="1" dirty="0">
              <a:solidFill>
                <a:sysClr val="windowText" lastClr="000000"/>
              </a:solidFill>
              <a:latin typeface="KG First Time In Forever" panose="02000506000000020003" pitchFamily="2" charset="0"/>
              <a:ea typeface="KBScaredStraight" panose="02000603000000000000" pitchFamily="2" charset="0"/>
            </a:endParaRPr>
          </a:p>
          <a:p>
            <a:pPr>
              <a:defRPr/>
            </a:pPr>
            <a:r>
              <a:rPr lang="en-US" sz="1400" b="1" dirty="0">
                <a:solidFill>
                  <a:sysClr val="windowText" lastClr="000000"/>
                </a:solidFill>
                <a:latin typeface="KG First Time In Forever" panose="02000506000000020003" pitchFamily="2" charset="0"/>
                <a:ea typeface="KBScaredStraight" panose="02000603000000000000" pitchFamily="2" charset="0"/>
              </a:rPr>
              <a:t>Today</a:t>
            </a:r>
          </a:p>
          <a:p>
            <a:pPr marL="171450" indent="-171450">
              <a:lnSpc>
                <a:spcPct val="80000"/>
              </a:lnSpc>
              <a:buFont typeface="Arial" panose="020B0604020202020204" pitchFamily="34" charset="0"/>
              <a:buChar char="•"/>
            </a:pPr>
            <a:r>
              <a:rPr lang="en-GB" sz="1400" dirty="0">
                <a:latin typeface="KG First Time In Forever" panose="02000506000000020003" pitchFamily="2" charset="0"/>
                <a:ea typeface="KBScaredStraight" panose="02000603000000000000" pitchFamily="2" charset="0"/>
              </a:rPr>
              <a:t>South Korea remained “free”, so </a:t>
            </a:r>
            <a:r>
              <a:rPr lang="en-GB" sz="1400" dirty="0">
                <a:solidFill>
                  <a:srgbClr val="FF0000"/>
                </a:solidFill>
                <a:latin typeface="KG First Time In Forever" panose="02000506000000020003" pitchFamily="2" charset="0"/>
                <a:ea typeface="KBScaredStraight" panose="02000603000000000000" pitchFamily="2" charset="0"/>
              </a:rPr>
              <a:t>containment of communism </a:t>
            </a:r>
            <a:r>
              <a:rPr lang="en-GB" sz="1400" dirty="0">
                <a:latin typeface="KG First Time In Forever" panose="02000506000000020003" pitchFamily="2" charset="0"/>
                <a:ea typeface="KBScaredStraight" panose="02000603000000000000" pitchFamily="2" charset="0"/>
              </a:rPr>
              <a:t>had worked.</a:t>
            </a:r>
          </a:p>
          <a:p>
            <a:pPr marL="171450" indent="-171450">
              <a:lnSpc>
                <a:spcPct val="80000"/>
              </a:lnSpc>
              <a:buFont typeface="Arial" panose="020B0604020202020204" pitchFamily="34" charset="0"/>
              <a:buChar char="•"/>
            </a:pPr>
            <a:r>
              <a:rPr lang="en-GB" sz="1400" dirty="0">
                <a:latin typeface="KG First Time In Forever" panose="02000506000000020003" pitchFamily="2" charset="0"/>
                <a:ea typeface="KBScaredStraight" panose="02000603000000000000" pitchFamily="2" charset="0"/>
              </a:rPr>
              <a:t>Today, South Korea has free elections and a </a:t>
            </a:r>
            <a:r>
              <a:rPr lang="en-GB" sz="1400" dirty="0">
                <a:solidFill>
                  <a:srgbClr val="FF0000"/>
                </a:solidFill>
                <a:latin typeface="KG First Time In Forever" panose="02000506000000020003" pitchFamily="2" charset="0"/>
                <a:ea typeface="KBScaredStraight" panose="02000603000000000000" pitchFamily="2" charset="0"/>
              </a:rPr>
              <a:t>democratic constitution</a:t>
            </a:r>
            <a:r>
              <a:rPr lang="en-GB" sz="1400" dirty="0">
                <a:latin typeface="KG First Time In Forever" panose="02000506000000020003" pitchFamily="2" charset="0"/>
                <a:ea typeface="KBScaredStraight" panose="02000603000000000000" pitchFamily="2" charset="0"/>
              </a:rPr>
              <a:t>.</a:t>
            </a:r>
          </a:p>
          <a:p>
            <a:pPr marL="171450" indent="-171450">
              <a:lnSpc>
                <a:spcPct val="80000"/>
              </a:lnSpc>
              <a:buFont typeface="Arial" panose="020B0604020202020204" pitchFamily="34" charset="0"/>
              <a:buChar char="•"/>
            </a:pPr>
            <a:r>
              <a:rPr lang="en-GB" sz="1400" dirty="0">
                <a:latin typeface="KG First Time In Forever" panose="02000506000000020003" pitchFamily="2" charset="0"/>
                <a:ea typeface="KBScaredStraight" panose="02000603000000000000" pitchFamily="2" charset="0"/>
              </a:rPr>
              <a:t>North Korea remains a </a:t>
            </a:r>
            <a:r>
              <a:rPr lang="en-GB" sz="1400" dirty="0">
                <a:solidFill>
                  <a:srgbClr val="FF0000"/>
                </a:solidFill>
                <a:latin typeface="KG First Time In Forever" panose="02000506000000020003" pitchFamily="2" charset="0"/>
                <a:ea typeface="KBScaredStraight" panose="02000603000000000000" pitchFamily="2" charset="0"/>
              </a:rPr>
              <a:t>communist country </a:t>
            </a:r>
            <a:r>
              <a:rPr lang="en-GB" sz="1400" dirty="0">
                <a:latin typeface="KG First Time In Forever" panose="02000506000000020003" pitchFamily="2" charset="0"/>
                <a:ea typeface="KBScaredStraight" panose="02000603000000000000" pitchFamily="2" charset="0"/>
              </a:rPr>
              <a:t>under the autocratic rule of Premiere Kim Jong-un.</a:t>
            </a:r>
          </a:p>
          <a:p>
            <a:pPr marL="171450" indent="-171450">
              <a:lnSpc>
                <a:spcPct val="80000"/>
              </a:lnSpc>
              <a:buFont typeface="Arial" panose="020B0604020202020204" pitchFamily="34" charset="0"/>
              <a:buChar char="•"/>
            </a:pPr>
            <a:endParaRPr lang="en-GB" sz="1400" dirty="0">
              <a:latin typeface="KG First Time In Forever" panose="02000506000000020003" pitchFamily="2" charset="0"/>
              <a:ea typeface="KBScaredStraight" panose="02000603000000000000" pitchFamily="2" charset="0"/>
            </a:endParaRPr>
          </a:p>
          <a:p>
            <a:pPr>
              <a:lnSpc>
                <a:spcPct val="80000"/>
              </a:lnSpc>
            </a:pPr>
            <a:endParaRPr lang="en-GB" sz="1400" b="1" dirty="0">
              <a:latin typeface="KG First Time In Forever" panose="02000506000000020003" pitchFamily="2" charset="0"/>
              <a:ea typeface="KBScaredStraight" panose="02000603000000000000" pitchFamily="2" charset="0"/>
            </a:endParaRPr>
          </a:p>
          <a:p>
            <a:pPr>
              <a:lnSpc>
                <a:spcPct val="80000"/>
              </a:lnSpc>
            </a:pPr>
            <a:r>
              <a:rPr lang="en-GB" sz="1400" b="1" dirty="0">
                <a:latin typeface="KG First Time In Forever" panose="02000506000000020003" pitchFamily="2" charset="0"/>
                <a:ea typeface="KBScaredStraight" panose="02000603000000000000" pitchFamily="2" charset="0"/>
              </a:rPr>
              <a:t>COMMUNISM &amp; VIETNAM</a:t>
            </a:r>
          </a:p>
          <a:p>
            <a:pPr>
              <a:lnSpc>
                <a:spcPct val="80000"/>
              </a:lnSpc>
            </a:pPr>
            <a:r>
              <a:rPr lang="en-GB" sz="1400" b="1" dirty="0">
                <a:latin typeface="KG First Time In Forever" panose="02000506000000020003" pitchFamily="2" charset="0"/>
                <a:ea typeface="KBScaredStraight" panose="02000603000000000000" pitchFamily="2" charset="0"/>
              </a:rPr>
              <a:t>Control</a:t>
            </a:r>
          </a:p>
          <a:p>
            <a:pPr marL="171450" indent="-171450">
              <a:buFont typeface="Arial" panose="020B0604020202020204" pitchFamily="34" charset="0"/>
              <a:buChar char="•"/>
            </a:pPr>
            <a:r>
              <a:rPr lang="en-US" sz="1400" dirty="0">
                <a:solidFill>
                  <a:srgbClr val="FF0000"/>
                </a:solidFill>
                <a:latin typeface="KG First Time In Forever" panose="02000506000000020003" pitchFamily="2" charset="0"/>
                <a:ea typeface="KBScaredStraight" panose="02000603000000000000" pitchFamily="2" charset="0"/>
              </a:rPr>
              <a:t>France laid claim </a:t>
            </a:r>
            <a:r>
              <a:rPr lang="en-US" sz="1400" dirty="0">
                <a:latin typeface="KG First Time In Forever" panose="02000506000000020003" pitchFamily="2" charset="0"/>
                <a:ea typeface="KBScaredStraight" panose="02000603000000000000" pitchFamily="2" charset="0"/>
              </a:rPr>
              <a:t>to the land area known as Indochina (now Vietnam, Cambodia, and Laos) in the early 1900s.</a:t>
            </a:r>
          </a:p>
          <a:p>
            <a:pPr marL="171450" indent="-171450">
              <a:buFont typeface="Arial" panose="020B0604020202020204" pitchFamily="34" charset="0"/>
              <a:buChar char="•"/>
            </a:pPr>
            <a:r>
              <a:rPr lang="en-US" sz="1400" dirty="0">
                <a:solidFill>
                  <a:srgbClr val="FF0000"/>
                </a:solidFill>
                <a:latin typeface="KG First Time In Forever" panose="02000506000000020003" pitchFamily="2" charset="0"/>
                <a:ea typeface="KBScaredStraight" panose="02000603000000000000" pitchFamily="2" charset="0"/>
              </a:rPr>
              <a:t>Japan took control </a:t>
            </a:r>
            <a:r>
              <a:rPr lang="en-US" sz="1400" dirty="0">
                <a:latin typeface="KG First Time In Forever" panose="02000506000000020003" pitchFamily="2" charset="0"/>
                <a:ea typeface="KBScaredStraight" panose="02000603000000000000" pitchFamily="2" charset="0"/>
              </a:rPr>
              <a:t>of Indochina during World War II, but after Japan’s defeat, France wanted to regain control.</a:t>
            </a:r>
          </a:p>
          <a:p>
            <a:pPr>
              <a:lnSpc>
                <a:spcPct val="80000"/>
              </a:lnSpc>
            </a:pPr>
            <a:endParaRPr lang="en-GB" sz="1400" b="1" dirty="0">
              <a:latin typeface="KG First Time In Forever" panose="02000506000000020003" pitchFamily="2" charset="0"/>
              <a:ea typeface="KBScaredStraight" panose="02000603000000000000" pitchFamily="2" charset="0"/>
            </a:endParaRPr>
          </a:p>
          <a:p>
            <a:pPr>
              <a:lnSpc>
                <a:spcPct val="80000"/>
              </a:lnSpc>
            </a:pPr>
            <a:r>
              <a:rPr lang="en-GB" sz="1400" b="1" dirty="0">
                <a:latin typeface="KG First Time In Forever" panose="02000506000000020003" pitchFamily="2" charset="0"/>
                <a:ea typeface="KBScaredStraight" panose="02000603000000000000" pitchFamily="2" charset="0"/>
              </a:rPr>
              <a:t>Nationalism</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The people who lived in Indochina </a:t>
            </a:r>
            <a:r>
              <a:rPr lang="en-US" sz="1400" dirty="0">
                <a:solidFill>
                  <a:srgbClr val="FF0000"/>
                </a:solidFill>
                <a:latin typeface="KG First Time In Forever" panose="02000506000000020003" pitchFamily="2" charset="0"/>
                <a:ea typeface="KBScaredStraight" panose="02000603000000000000" pitchFamily="2" charset="0"/>
              </a:rPr>
              <a:t>resisted French control</a:t>
            </a:r>
            <a:r>
              <a:rPr lang="en-US" sz="1400" dirty="0">
                <a:latin typeface="KG First Time In Forever" panose="02000506000000020003" pitchFamily="2" charset="0"/>
                <a:ea typeface="KBScaredStraight" panose="02000603000000000000" pitchFamily="2" charset="0"/>
              </a:rPr>
              <a:t>.</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They resented being treated like </a:t>
            </a:r>
            <a:r>
              <a:rPr lang="en-US" sz="1400" dirty="0">
                <a:solidFill>
                  <a:srgbClr val="FF0000"/>
                </a:solidFill>
                <a:latin typeface="KG First Time In Forever" panose="02000506000000020003" pitchFamily="2" charset="0"/>
                <a:ea typeface="KBScaredStraight" panose="02000603000000000000" pitchFamily="2" charset="0"/>
              </a:rPr>
              <a:t>second-class citizens </a:t>
            </a:r>
            <a:r>
              <a:rPr lang="en-US" sz="1400" dirty="0">
                <a:latin typeface="KG First Time In Forever" panose="02000506000000020003" pitchFamily="2" charset="0"/>
                <a:ea typeface="KBScaredStraight" panose="02000603000000000000" pitchFamily="2" charset="0"/>
              </a:rPr>
              <a:t>in their own country.</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Soon, </a:t>
            </a:r>
            <a:r>
              <a:rPr lang="en-US" sz="1400" dirty="0">
                <a:solidFill>
                  <a:srgbClr val="FF0000"/>
                </a:solidFill>
                <a:latin typeface="KG First Time In Forever" panose="02000506000000020003" pitchFamily="2" charset="0"/>
                <a:ea typeface="KBScaredStraight" panose="02000603000000000000" pitchFamily="2" charset="0"/>
              </a:rPr>
              <a:t>Vietnamese nationalism </a:t>
            </a:r>
            <a:r>
              <a:rPr lang="en-US" sz="1400" dirty="0">
                <a:latin typeface="KG First Time In Forever" panose="02000506000000020003" pitchFamily="2" charset="0"/>
                <a:ea typeface="KBScaredStraight" panose="02000603000000000000" pitchFamily="2" charset="0"/>
              </a:rPr>
              <a:t>arose under the leadership of Ho Chi Minh.</a:t>
            </a:r>
          </a:p>
          <a:p>
            <a:pPr>
              <a:lnSpc>
                <a:spcPct val="80000"/>
              </a:lnSpc>
            </a:pPr>
            <a:endParaRPr lang="en-GB" sz="1400" b="1" dirty="0">
              <a:latin typeface="KG First Time In Forever" panose="02000506000000020003" pitchFamily="2" charset="0"/>
              <a:ea typeface="KBScaredStraight" panose="02000603000000000000" pitchFamily="2" charset="0"/>
            </a:endParaRPr>
          </a:p>
          <a:p>
            <a:pPr>
              <a:lnSpc>
                <a:spcPct val="80000"/>
              </a:lnSpc>
            </a:pPr>
            <a:r>
              <a:rPr lang="en-GB" sz="1400" b="1" dirty="0">
                <a:latin typeface="KG First Time In Forever" panose="02000506000000020003" pitchFamily="2" charset="0"/>
                <a:ea typeface="KBScaredStraight" panose="02000603000000000000" pitchFamily="2" charset="0"/>
              </a:rPr>
              <a:t>Ho Chi Minh</a:t>
            </a:r>
          </a:p>
          <a:p>
            <a:pPr marL="171450" indent="-171450">
              <a:buFont typeface="Arial" panose="020B0604020202020204" pitchFamily="34" charset="0"/>
              <a:buChar char="•"/>
            </a:pPr>
            <a:r>
              <a:rPr lang="en-US" sz="1400" dirty="0">
                <a:solidFill>
                  <a:srgbClr val="FF0000"/>
                </a:solidFill>
                <a:latin typeface="KG First Time In Forever" panose="02000506000000020003" pitchFamily="2" charset="0"/>
                <a:ea typeface="KBScaredStraight" panose="02000603000000000000" pitchFamily="2" charset="0"/>
              </a:rPr>
              <a:t>Ho Chi Minh </a:t>
            </a:r>
            <a:r>
              <a:rPr lang="en-US" sz="1400" dirty="0">
                <a:latin typeface="KG First Time In Forever" panose="02000506000000020003" pitchFamily="2" charset="0"/>
                <a:ea typeface="KBScaredStraight" panose="02000603000000000000" pitchFamily="2" charset="0"/>
              </a:rPr>
              <a:t>believed that the Communist Party was the way to go because they often spoke against European colonial powers.</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Minh’s views became popular among the people and he </a:t>
            </a:r>
            <a:r>
              <a:rPr lang="en-US" sz="1400" dirty="0">
                <a:solidFill>
                  <a:srgbClr val="FF0000"/>
                </a:solidFill>
                <a:latin typeface="KG First Time In Forever" panose="02000506000000020003" pitchFamily="2" charset="0"/>
                <a:ea typeface="KBScaredStraight" panose="02000603000000000000" pitchFamily="2" charset="0"/>
              </a:rPr>
              <a:t>began to stage protests </a:t>
            </a:r>
            <a:r>
              <a:rPr lang="en-US" sz="1400" dirty="0">
                <a:latin typeface="KG First Time In Forever" panose="02000506000000020003" pitchFamily="2" charset="0"/>
                <a:ea typeface="KBScaredStraight" panose="02000603000000000000" pitchFamily="2" charset="0"/>
              </a:rPr>
              <a:t>against the French.</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On September 2, 1945, Ho Chi Minh </a:t>
            </a:r>
            <a:r>
              <a:rPr lang="en-US" sz="1400" dirty="0">
                <a:solidFill>
                  <a:srgbClr val="FF0000"/>
                </a:solidFill>
                <a:latin typeface="KG First Time In Forever" panose="02000506000000020003" pitchFamily="2" charset="0"/>
                <a:ea typeface="KBScaredStraight" panose="02000603000000000000" pitchFamily="2" charset="0"/>
              </a:rPr>
              <a:t>declared Vietnam’s independence </a:t>
            </a:r>
            <a:r>
              <a:rPr lang="en-US" sz="1400" dirty="0">
                <a:latin typeface="KG First Time In Forever" panose="02000506000000020003" pitchFamily="2" charset="0"/>
                <a:ea typeface="KBScaredStraight" panose="02000603000000000000" pitchFamily="2" charset="0"/>
              </a:rPr>
              <a:t>from France, even though France refused to give up control.</a:t>
            </a:r>
          </a:p>
          <a:p>
            <a:pPr marL="171450" indent="-171450">
              <a:buFont typeface="Arial" panose="020B0604020202020204" pitchFamily="34" charset="0"/>
              <a:buChar char="•"/>
            </a:pPr>
            <a:endParaRPr lang="en-US" sz="1400" dirty="0">
              <a:latin typeface="KG First Time In Forever" panose="02000506000000020003" pitchFamily="2" charset="0"/>
              <a:ea typeface="KBScaredStraight" panose="02000603000000000000" pitchFamily="2" charset="0"/>
            </a:endParaRPr>
          </a:p>
          <a:p>
            <a:r>
              <a:rPr lang="en-US" sz="1400" b="1" dirty="0">
                <a:latin typeface="KG First Time In Forever" panose="02000506000000020003" pitchFamily="2" charset="0"/>
                <a:ea typeface="KBScaredStraight" panose="02000603000000000000" pitchFamily="2" charset="0"/>
              </a:rPr>
              <a:t>Viet Minh</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Ho Chi Minh created the </a:t>
            </a:r>
            <a:r>
              <a:rPr lang="en-US" sz="1400" dirty="0">
                <a:solidFill>
                  <a:srgbClr val="FF0000"/>
                </a:solidFill>
                <a:latin typeface="KG First Time In Forever" panose="02000506000000020003" pitchFamily="2" charset="0"/>
                <a:ea typeface="KBScaredStraight" panose="02000603000000000000" pitchFamily="2" charset="0"/>
              </a:rPr>
              <a:t>Viet Minh League</a:t>
            </a:r>
            <a:r>
              <a:rPr lang="en-US" sz="1400" dirty="0">
                <a:latin typeface="KG First Time In Forever" panose="02000506000000020003" pitchFamily="2" charset="0"/>
                <a:ea typeface="KBScaredStraight" panose="02000603000000000000" pitchFamily="2" charset="0"/>
              </a:rPr>
              <a:t>, a guerrilla army, to fight against the French.</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The Viet Minh received assistance from </a:t>
            </a:r>
            <a:r>
              <a:rPr lang="en-US" sz="1400" dirty="0">
                <a:solidFill>
                  <a:srgbClr val="FF0000"/>
                </a:solidFill>
                <a:latin typeface="KG First Time In Forever" panose="02000506000000020003" pitchFamily="2" charset="0"/>
                <a:ea typeface="KBScaredStraight" panose="02000603000000000000" pitchFamily="2" charset="0"/>
              </a:rPr>
              <a:t>China and the Soviet Union</a:t>
            </a:r>
            <a:r>
              <a:rPr lang="en-US" sz="1400" dirty="0">
                <a:latin typeface="KG First Time In Forever" panose="02000506000000020003" pitchFamily="2" charset="0"/>
                <a:ea typeface="KBScaredStraight" panose="02000603000000000000" pitchFamily="2" charset="0"/>
              </a:rPr>
              <a:t>.</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For 8 years, the Viet Minh fought the French troops in what is known as the </a:t>
            </a:r>
            <a:r>
              <a:rPr lang="en-US" sz="1400" dirty="0">
                <a:solidFill>
                  <a:srgbClr val="FF0000"/>
                </a:solidFill>
                <a:latin typeface="KG First Time In Forever" panose="02000506000000020003" pitchFamily="2" charset="0"/>
                <a:ea typeface="KBScaredStraight" panose="02000603000000000000" pitchFamily="2" charset="0"/>
              </a:rPr>
              <a:t>First Indochina War</a:t>
            </a:r>
            <a:r>
              <a:rPr lang="en-US" sz="1400" dirty="0">
                <a:latin typeface="KG First Time In Forever" panose="02000506000000020003" pitchFamily="2" charset="0"/>
                <a:ea typeface="KBScaredStraight" panose="02000603000000000000" pitchFamily="2" charset="0"/>
              </a:rPr>
              <a:t>.</a:t>
            </a:r>
          </a:p>
        </p:txBody>
      </p:sp>
      <p:sp>
        <p:nvSpPr>
          <p:cNvPr id="7" name="TextBox 6"/>
          <p:cNvSpPr txBox="1"/>
          <p:nvPr/>
        </p:nvSpPr>
        <p:spPr>
          <a:xfrm rot="5400000">
            <a:off x="-902640" y="879553"/>
            <a:ext cx="1989938" cy="230832"/>
          </a:xfrm>
          <a:prstGeom prst="rect">
            <a:avLst/>
          </a:prstGeom>
          <a:noFill/>
        </p:spPr>
        <p:txBody>
          <a:bodyPr wrap="square" rtlCol="0">
            <a:spAutoFit/>
          </a:bodyPr>
          <a:lstStyle/>
          <a:p>
            <a:r>
              <a:rPr lang="en-US" sz="900" dirty="0">
                <a:latin typeface="KBScaredStraight" panose="02000603000000000000" pitchFamily="2" charset="0"/>
                <a:ea typeface="KBScaredStraight" panose="02000603000000000000" pitchFamily="2" charset="0"/>
              </a:rPr>
              <a:t>© Brain Wrinkles</a:t>
            </a:r>
          </a:p>
        </p:txBody>
      </p:sp>
      <p:sp>
        <p:nvSpPr>
          <p:cNvPr id="8" name="Rectangle 7"/>
          <p:cNvSpPr/>
          <p:nvPr/>
        </p:nvSpPr>
        <p:spPr>
          <a:xfrm>
            <a:off x="207748" y="107576"/>
            <a:ext cx="8796572" cy="66428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8862323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857250"/>
            <a:ext cx="9144000" cy="5143500"/>
          </a:xfrm>
          <a:prstGeom prst="rect">
            <a:avLst/>
          </a:prstGeom>
          <a:solidFill>
            <a:srgbClr val="A2E4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0" y="0"/>
            <a:ext cx="9144009" cy="6858000"/>
          </a:xfrm>
          <a:prstGeom prst="rect">
            <a:avLst/>
          </a:prstGeom>
          <a:solidFill>
            <a:srgbClr val="FDC112"/>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0" y="6646922"/>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
        <p:nvSpPr>
          <p:cNvPr id="9" name="TextBox 8"/>
          <p:cNvSpPr txBox="1"/>
          <p:nvPr/>
        </p:nvSpPr>
        <p:spPr>
          <a:xfrm>
            <a:off x="0" y="5320566"/>
            <a:ext cx="9144000" cy="1569660"/>
          </a:xfrm>
          <a:prstGeom prst="rect">
            <a:avLst/>
          </a:prstGeom>
          <a:noFill/>
        </p:spPr>
        <p:txBody>
          <a:bodyPr wrap="square" rtlCol="0">
            <a:spAutoFit/>
          </a:bodyPr>
          <a:lstStyle/>
          <a:p>
            <a:pPr algn="ctr"/>
            <a:r>
              <a:rPr lang="en-US" sz="3200" dirty="0">
                <a:latin typeface="KG First Time In Forever" panose="02000506000000020003" pitchFamily="2" charset="0"/>
                <a:ea typeface="KBScaredStraight" panose="02000603000000000000" pitchFamily="2" charset="0"/>
              </a:rPr>
              <a:t>“</a:t>
            </a:r>
            <a:r>
              <a:rPr lang="en-US" sz="3200" dirty="0">
                <a:effectLst/>
                <a:latin typeface="KG First Time In Forever" panose="02000506000000020003" pitchFamily="2" charset="0"/>
                <a:ea typeface="KBScaredStraight" panose="02000603000000000000" pitchFamily="2" charset="0"/>
              </a:rPr>
              <a:t>Up to a million refugees left communist North Vietna</a:t>
            </a:r>
            <a:r>
              <a:rPr lang="en-US" sz="3200" dirty="0">
                <a:latin typeface="KG First Time In Forever" panose="02000506000000020003" pitchFamily="2" charset="0"/>
                <a:ea typeface="KBScaredStraight" panose="02000603000000000000" pitchFamily="2" charset="0"/>
              </a:rPr>
              <a:t>m</a:t>
            </a:r>
            <a:r>
              <a:rPr lang="en-US" sz="3200" dirty="0">
                <a:effectLst/>
                <a:latin typeface="KG First Time In Forever" panose="02000506000000020003" pitchFamily="2" charset="0"/>
                <a:ea typeface="KBScaredStraight" panose="02000603000000000000" pitchFamily="2" charset="0"/>
              </a:rPr>
              <a:t> during Operation Passage to Freedom after the country was partitioned.”</a:t>
            </a:r>
            <a:endParaRPr lang="en-US" sz="3200" dirty="0">
              <a:latin typeface="KG First Time In Forever" panose="02000506000000020003" pitchFamily="2" charset="0"/>
              <a:ea typeface="KBScaredStraight" panose="02000603000000000000" pitchFamily="2" charset="0"/>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623" y="145683"/>
            <a:ext cx="4096046" cy="5029200"/>
          </a:xfrm>
          <a:prstGeom prst="rect">
            <a:avLst/>
          </a:prstGeom>
          <a:ln w="38100">
            <a:solidFill>
              <a:schemeClr val="tx1"/>
            </a:solid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696" y="145683"/>
            <a:ext cx="4028681" cy="502920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82271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685801" y="0"/>
            <a:ext cx="7923626" cy="6858000"/>
          </a:xfrm>
          <a:prstGeom prst="rect">
            <a:avLst/>
          </a:prstGeom>
          <a:solidFill>
            <a:srgbClr val="68C7C3"/>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518799" y="0"/>
            <a:ext cx="8257710" cy="1423467"/>
          </a:xfrm>
          <a:prstGeom prst="rect">
            <a:avLst/>
          </a:prstGeom>
          <a:noFill/>
        </p:spPr>
        <p:txBody>
          <a:bodyPr wrap="none" lIns="68580" tIns="34290" rIns="68580" bIns="34290">
            <a:spAutoFit/>
          </a:bodyPr>
          <a:lstStyle/>
          <a:p>
            <a:pPr algn="ctr"/>
            <a:r>
              <a:rPr lang="en-US" sz="88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rPr>
              <a:t>Vietnam War</a:t>
            </a:r>
            <a:endParaRPr lang="en-US" sz="66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endParaRPr>
          </a:p>
        </p:txBody>
      </p:sp>
      <p:sp>
        <p:nvSpPr>
          <p:cNvPr id="8" name="TextBox 7"/>
          <p:cNvSpPr txBox="1"/>
          <p:nvPr/>
        </p:nvSpPr>
        <p:spPr>
          <a:xfrm>
            <a:off x="748225" y="1440096"/>
            <a:ext cx="7798777" cy="4031873"/>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Although he had control over the north, Ho Chi Minh continued to fight for full Vietnamese unification.</a:t>
            </a: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The United States feared the spread of Communism and felt obligated to support the democratic government of South Vietnam.</a:t>
            </a:r>
          </a:p>
        </p:txBody>
      </p:sp>
      <p:sp>
        <p:nvSpPr>
          <p:cNvPr id="9" name="TextBox 8"/>
          <p:cNvSpPr txBox="1"/>
          <p:nvPr/>
        </p:nvSpPr>
        <p:spPr>
          <a:xfrm>
            <a:off x="621967" y="6645780"/>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17490108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685801" y="0"/>
            <a:ext cx="7923626" cy="6858000"/>
          </a:xfrm>
          <a:prstGeom prst="rect">
            <a:avLst/>
          </a:prstGeom>
          <a:solidFill>
            <a:srgbClr val="68C7C3"/>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518799" y="0"/>
            <a:ext cx="8257710" cy="1423467"/>
          </a:xfrm>
          <a:prstGeom prst="rect">
            <a:avLst/>
          </a:prstGeom>
          <a:noFill/>
        </p:spPr>
        <p:txBody>
          <a:bodyPr wrap="none" lIns="68580" tIns="34290" rIns="68580" bIns="34290">
            <a:spAutoFit/>
          </a:bodyPr>
          <a:lstStyle/>
          <a:p>
            <a:pPr algn="ctr"/>
            <a:r>
              <a:rPr lang="en-US" sz="8800" b="1">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rPr>
              <a:t>Vietnam War</a:t>
            </a:r>
            <a:endParaRPr lang="en-US" sz="66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endParaRPr>
          </a:p>
        </p:txBody>
      </p:sp>
      <p:sp>
        <p:nvSpPr>
          <p:cNvPr id="8" name="TextBox 7"/>
          <p:cNvSpPr txBox="1"/>
          <p:nvPr/>
        </p:nvSpPr>
        <p:spPr>
          <a:xfrm>
            <a:off x="748225" y="1440096"/>
            <a:ext cx="7798777"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In 1965, the US sent weapons and over 500,000 soldiers to help defend South Vietnam.</a:t>
            </a: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Australia, New Zealand, South Korea, Philippines, and Thailand also supported South Vietnam.</a:t>
            </a:r>
          </a:p>
        </p:txBody>
      </p:sp>
      <p:sp>
        <p:nvSpPr>
          <p:cNvPr id="9" name="TextBox 8"/>
          <p:cNvSpPr txBox="1"/>
          <p:nvPr/>
        </p:nvSpPr>
        <p:spPr>
          <a:xfrm>
            <a:off x="621967" y="6645780"/>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15827819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857250"/>
            <a:ext cx="9144000" cy="5143500"/>
          </a:xfrm>
          <a:prstGeom prst="rect">
            <a:avLst/>
          </a:prstGeom>
          <a:solidFill>
            <a:srgbClr val="A2E4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0" y="0"/>
            <a:ext cx="9144009" cy="6858000"/>
          </a:xfrm>
          <a:prstGeom prst="rect">
            <a:avLst/>
          </a:prstGeom>
          <a:solidFill>
            <a:srgbClr val="FDC112"/>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0" y="6646922"/>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613" y="228600"/>
            <a:ext cx="4867275" cy="6400800"/>
          </a:xfrm>
          <a:prstGeom prst="rect">
            <a:avLst/>
          </a:prstGeom>
          <a:ln w="38100">
            <a:solidFill>
              <a:schemeClr val="tx1"/>
            </a:solidFill>
          </a:ln>
          <a:effectLst>
            <a:outerShdw blurRad="292100" dist="139700" dir="2700000" algn="tl" rotWithShape="0">
              <a:srgbClr val="333333">
                <a:alpha val="65000"/>
              </a:srgbClr>
            </a:outerShdw>
          </a:effectLst>
        </p:spPr>
      </p:pic>
      <p:sp>
        <p:nvSpPr>
          <p:cNvPr id="4" name="TextBox 3"/>
          <p:cNvSpPr txBox="1"/>
          <p:nvPr/>
        </p:nvSpPr>
        <p:spPr>
          <a:xfrm>
            <a:off x="5226703" y="2182813"/>
            <a:ext cx="3917297" cy="1077218"/>
          </a:xfrm>
          <a:prstGeom prst="rect">
            <a:avLst/>
          </a:prstGeom>
          <a:noFill/>
        </p:spPr>
        <p:txBody>
          <a:bodyPr wrap="square" rtlCol="0">
            <a:spAutoFit/>
          </a:bodyPr>
          <a:lstStyle/>
          <a:p>
            <a:pPr algn="ctr"/>
            <a:r>
              <a:rPr lang="en-US" sz="3200" dirty="0">
                <a:latin typeface="KG First Time In Forever" panose="02000506000000020003" pitchFamily="2" charset="0"/>
              </a:rPr>
              <a:t>US Drops Supplies into South Vietnam</a:t>
            </a:r>
          </a:p>
        </p:txBody>
      </p:sp>
    </p:spTree>
    <p:extLst>
      <p:ext uri="{BB962C8B-B14F-4D97-AF65-F5344CB8AC3E}">
        <p14:creationId xmlns:p14="http://schemas.microsoft.com/office/powerpoint/2010/main" val="13380596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857250"/>
            <a:ext cx="9144000" cy="5143500"/>
          </a:xfrm>
          <a:prstGeom prst="rect">
            <a:avLst/>
          </a:prstGeom>
          <a:solidFill>
            <a:srgbClr val="A2E4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0" y="0"/>
            <a:ext cx="9144009" cy="6858000"/>
          </a:xfrm>
          <a:prstGeom prst="rect">
            <a:avLst/>
          </a:prstGeom>
          <a:solidFill>
            <a:srgbClr val="FDC112"/>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0" y="6646922"/>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4" y="365126"/>
            <a:ext cx="8229600" cy="5411586"/>
          </a:xfrm>
          <a:prstGeom prst="rect">
            <a:avLst/>
          </a:prstGeom>
          <a:ln w="38100">
            <a:solidFill>
              <a:schemeClr val="tx1"/>
            </a:solidFill>
          </a:ln>
          <a:effectLst>
            <a:outerShdw blurRad="292100" dist="139700" dir="2700000" algn="tl" rotWithShape="0">
              <a:srgbClr val="333333">
                <a:alpha val="65000"/>
              </a:srgbClr>
            </a:outerShdw>
          </a:effectLst>
        </p:spPr>
      </p:pic>
      <p:sp>
        <p:nvSpPr>
          <p:cNvPr id="8" name="TextBox 7"/>
          <p:cNvSpPr txBox="1"/>
          <p:nvPr/>
        </p:nvSpPr>
        <p:spPr>
          <a:xfrm>
            <a:off x="457193" y="5912949"/>
            <a:ext cx="8229601" cy="584775"/>
          </a:xfrm>
          <a:prstGeom prst="rect">
            <a:avLst/>
          </a:prstGeom>
          <a:noFill/>
        </p:spPr>
        <p:txBody>
          <a:bodyPr wrap="square" rtlCol="0">
            <a:spAutoFit/>
          </a:bodyPr>
          <a:lstStyle/>
          <a:p>
            <a:pPr algn="ctr"/>
            <a:r>
              <a:rPr lang="en-US" sz="3200" dirty="0">
                <a:latin typeface="KG First Time In Forever" panose="02000506000000020003" pitchFamily="2" charset="0"/>
              </a:rPr>
              <a:t>US Soldiers Arrive in Vietnam</a:t>
            </a:r>
          </a:p>
        </p:txBody>
      </p:sp>
    </p:spTree>
    <p:extLst>
      <p:ext uri="{BB962C8B-B14F-4D97-AF65-F5344CB8AC3E}">
        <p14:creationId xmlns:p14="http://schemas.microsoft.com/office/powerpoint/2010/main" val="2012129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857250"/>
            <a:ext cx="9144000" cy="5143500"/>
          </a:xfrm>
          <a:prstGeom prst="rect">
            <a:avLst/>
          </a:prstGeom>
          <a:solidFill>
            <a:srgbClr val="A2E4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0" y="0"/>
            <a:ext cx="9144009" cy="6858000"/>
          </a:xfrm>
          <a:prstGeom prst="rect">
            <a:avLst/>
          </a:prstGeom>
          <a:solidFill>
            <a:srgbClr val="FDC112"/>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0" y="6646922"/>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4" y="564070"/>
            <a:ext cx="8229600" cy="5729859"/>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750172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857250"/>
            <a:ext cx="9144000" cy="5143500"/>
          </a:xfrm>
          <a:prstGeom prst="rect">
            <a:avLst/>
          </a:prstGeom>
          <a:solidFill>
            <a:srgbClr val="A2E4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0" y="0"/>
            <a:ext cx="9144009" cy="6858000"/>
          </a:xfrm>
          <a:prstGeom prst="rect">
            <a:avLst/>
          </a:prstGeom>
          <a:solidFill>
            <a:srgbClr val="FDC112"/>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0" y="6646922"/>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
        <p:nvSpPr>
          <p:cNvPr id="8" name="TextBox 7"/>
          <p:cNvSpPr txBox="1"/>
          <p:nvPr/>
        </p:nvSpPr>
        <p:spPr>
          <a:xfrm>
            <a:off x="5430454" y="1858893"/>
            <a:ext cx="3713545" cy="3046988"/>
          </a:xfrm>
          <a:prstGeom prst="rect">
            <a:avLst/>
          </a:prstGeom>
          <a:noFill/>
        </p:spPr>
        <p:txBody>
          <a:bodyPr wrap="square" rtlCol="0">
            <a:spAutoFit/>
          </a:bodyPr>
          <a:lstStyle/>
          <a:p>
            <a:pPr algn="ctr"/>
            <a:r>
              <a:rPr lang="en-US" sz="3200" dirty="0">
                <a:latin typeface="KG First Time In Forever" panose="02000506000000020003" pitchFamily="2" charset="0"/>
                <a:ea typeface="KBScaredStraight" panose="02000603000000000000" pitchFamily="2" charset="0"/>
              </a:rPr>
              <a:t>A US B-66 Destroyer and four F-105 Thunderchiefs dropping bombs on North Vietnam. </a:t>
            </a:r>
            <a:endParaRPr lang="en-US" sz="2800" dirty="0">
              <a:solidFill>
                <a:sysClr val="windowText" lastClr="000000"/>
              </a:solidFill>
              <a:latin typeface="KG First Time In Forever" panose="02000506000000020003" pitchFamily="2" charset="0"/>
              <a:ea typeface="KBScaredStraight" panose="02000603000000000000" pitchFamily="2"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130" y="246122"/>
            <a:ext cx="5259324" cy="640080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52919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857250"/>
            <a:ext cx="9144000" cy="5143500"/>
          </a:xfrm>
          <a:prstGeom prst="rect">
            <a:avLst/>
          </a:prstGeom>
          <a:solidFill>
            <a:srgbClr val="A2E4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0" y="0"/>
            <a:ext cx="9144009" cy="6858000"/>
          </a:xfrm>
          <a:prstGeom prst="rect">
            <a:avLst/>
          </a:prstGeom>
          <a:solidFill>
            <a:srgbClr val="FDC112"/>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0" y="6646922"/>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4" y="706374"/>
            <a:ext cx="8229600" cy="5445252"/>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16929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685801" y="0"/>
            <a:ext cx="7923626" cy="6858000"/>
          </a:xfrm>
          <a:prstGeom prst="rect">
            <a:avLst/>
          </a:prstGeom>
          <a:solidFill>
            <a:srgbClr val="68C7C3"/>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776998" y="0"/>
            <a:ext cx="5741315" cy="1423467"/>
          </a:xfrm>
          <a:prstGeom prst="rect">
            <a:avLst/>
          </a:prstGeom>
          <a:noFill/>
        </p:spPr>
        <p:txBody>
          <a:bodyPr wrap="none" lIns="68580" tIns="34290" rIns="68580" bIns="34290">
            <a:spAutoFit/>
          </a:bodyPr>
          <a:lstStyle/>
          <a:p>
            <a:pPr algn="ctr"/>
            <a:r>
              <a:rPr lang="en-US" sz="88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rPr>
              <a:t>Vietcong</a:t>
            </a:r>
            <a:endParaRPr lang="en-US" sz="66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endParaRPr>
          </a:p>
        </p:txBody>
      </p:sp>
      <p:sp>
        <p:nvSpPr>
          <p:cNvPr id="8" name="TextBox 7"/>
          <p:cNvSpPr txBox="1"/>
          <p:nvPr/>
        </p:nvSpPr>
        <p:spPr>
          <a:xfrm>
            <a:off x="748225" y="1440096"/>
            <a:ext cx="7798777" cy="5706177"/>
          </a:xfrm>
          <a:prstGeom prst="rect">
            <a:avLst/>
          </a:prstGeom>
          <a:noFill/>
        </p:spPr>
        <p:txBody>
          <a:bodyPr wrap="square" rtlCol="0">
            <a:spAutoFit/>
          </a:bodyPr>
          <a:lstStyle/>
          <a:p>
            <a:pPr marL="457200" indent="-457200">
              <a:lnSpc>
                <a:spcPct val="80000"/>
              </a:lnSpc>
              <a:buFont typeface="Arial" panose="020B0604020202020204" pitchFamily="34" charset="0"/>
              <a:buChar char="•"/>
            </a:pPr>
            <a:r>
              <a:rPr lang="en-GB" sz="3200" dirty="0">
                <a:latin typeface="KG First Time In Forever" panose="02000506000000020003" pitchFamily="2" charset="0"/>
                <a:ea typeface="KBScaredStraight" panose="02000603000000000000" pitchFamily="2" charset="0"/>
              </a:rPr>
              <a:t>The Vietnam War was a difficult conflict for US soldiers as they were fighting not only North Vietnamese troops, but also Communist supporters in South Vietnam known as the Vietcong.</a:t>
            </a:r>
          </a:p>
          <a:p>
            <a:pPr marL="457200" indent="-457200">
              <a:lnSpc>
                <a:spcPct val="80000"/>
              </a:lnSpc>
              <a:buFont typeface="Arial" panose="020B0604020202020204" pitchFamily="34" charset="0"/>
              <a:buChar char="•"/>
            </a:pPr>
            <a:endParaRPr lang="en-GB" sz="3200" dirty="0">
              <a:latin typeface="KG First Time In Forever" panose="02000506000000020003" pitchFamily="2" charset="0"/>
              <a:ea typeface="KBScaredStraight" panose="02000603000000000000" pitchFamily="2" charset="0"/>
            </a:endParaRPr>
          </a:p>
          <a:p>
            <a:pPr marL="457200" indent="-457200">
              <a:lnSpc>
                <a:spcPct val="80000"/>
              </a:lnSpc>
              <a:buFont typeface="Arial" panose="020B0604020202020204" pitchFamily="34" charset="0"/>
              <a:buChar char="•"/>
            </a:pPr>
            <a:r>
              <a:rPr lang="en-GB" sz="3200" dirty="0">
                <a:latin typeface="KG First Time In Forever" panose="02000506000000020003" pitchFamily="2" charset="0"/>
                <a:ea typeface="KBScaredStraight" panose="02000603000000000000" pitchFamily="2" charset="0"/>
              </a:rPr>
              <a:t>The Vietcong were mostly peasants and farmers who believed that Communism would improve their way of life.</a:t>
            </a:r>
          </a:p>
          <a:p>
            <a:pPr marL="457200" indent="-457200">
              <a:lnSpc>
                <a:spcPct val="80000"/>
              </a:lnSpc>
              <a:buFont typeface="Arial" panose="020B0604020202020204" pitchFamily="34" charset="0"/>
              <a:buChar char="•"/>
            </a:pPr>
            <a:endParaRPr lang="en-GB" sz="3200" dirty="0">
              <a:latin typeface="KG First Time In Forever" panose="02000506000000020003" pitchFamily="2" charset="0"/>
              <a:ea typeface="KBScaredStraight" panose="02000603000000000000" pitchFamily="2" charset="0"/>
            </a:endParaRPr>
          </a:p>
          <a:p>
            <a:pPr marL="457200" indent="-457200">
              <a:lnSpc>
                <a:spcPct val="80000"/>
              </a:lnSpc>
              <a:buFont typeface="Arial" panose="020B0604020202020204" pitchFamily="34" charset="0"/>
              <a:buChar char="•"/>
            </a:pPr>
            <a:r>
              <a:rPr lang="en-GB" sz="3200" dirty="0">
                <a:latin typeface="KG First Time In Forever" panose="02000506000000020003" pitchFamily="2" charset="0"/>
                <a:ea typeface="KBScaredStraight" panose="02000603000000000000" pitchFamily="2" charset="0"/>
              </a:rPr>
              <a:t>They supported Ho Chi Minh and felt that it was time to end foreign involvement in their country.</a:t>
            </a: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p:txBody>
      </p:sp>
      <p:sp>
        <p:nvSpPr>
          <p:cNvPr id="9" name="TextBox 8"/>
          <p:cNvSpPr txBox="1"/>
          <p:nvPr/>
        </p:nvSpPr>
        <p:spPr>
          <a:xfrm>
            <a:off x="621967" y="6645780"/>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23829651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857250"/>
            <a:ext cx="9144000" cy="5143500"/>
          </a:xfrm>
          <a:prstGeom prst="rect">
            <a:avLst/>
          </a:prstGeom>
          <a:solidFill>
            <a:srgbClr val="A2E4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0" y="0"/>
            <a:ext cx="9144009" cy="6858000"/>
          </a:xfrm>
          <a:prstGeom prst="rect">
            <a:avLst/>
          </a:prstGeom>
          <a:solidFill>
            <a:srgbClr val="FDC112"/>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0" y="6646922"/>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
        <p:nvSpPr>
          <p:cNvPr id="9" name="TextBox 8"/>
          <p:cNvSpPr txBox="1"/>
          <p:nvPr/>
        </p:nvSpPr>
        <p:spPr>
          <a:xfrm>
            <a:off x="13917" y="1690689"/>
            <a:ext cx="4310706" cy="3539430"/>
          </a:xfrm>
          <a:prstGeom prst="rect">
            <a:avLst/>
          </a:prstGeom>
          <a:noFill/>
        </p:spPr>
        <p:txBody>
          <a:bodyPr wrap="square" rtlCol="0">
            <a:spAutoFit/>
          </a:bodyPr>
          <a:lstStyle/>
          <a:p>
            <a:pPr algn="ctr"/>
            <a:r>
              <a:rPr lang="en-US" sz="3200" dirty="0">
                <a:latin typeface="KG First Time In Forever" panose="02000506000000020003" pitchFamily="2" charset="0"/>
                <a:ea typeface="KBScaredStraight" panose="02000603000000000000" pitchFamily="2" charset="0"/>
              </a:rPr>
              <a:t>“If we have to fight, we shall fight. You will kill ten of our men, and we will kill one of yours, and in the end it will be you who will tire of it.” </a:t>
            </a:r>
          </a:p>
          <a:p>
            <a:pPr algn="ctr"/>
            <a:r>
              <a:rPr lang="en-US" sz="3200" dirty="0">
                <a:latin typeface="KG First Time In Forever" panose="02000506000000020003" pitchFamily="2" charset="0"/>
                <a:ea typeface="KBScaredStraight" panose="02000603000000000000" pitchFamily="2" charset="0"/>
              </a:rPr>
              <a:t>~Ho Chi Minh</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4624" y="228600"/>
            <a:ext cx="4528868" cy="640080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886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5400000">
            <a:off x="5432610" y="2963489"/>
            <a:ext cx="6335517" cy="931024"/>
          </a:xfrm>
          <a:prstGeom prst="rect">
            <a:avLst/>
          </a:prstGeom>
          <a:noFill/>
        </p:spPr>
        <p:txBody>
          <a:bodyPr wrap="none" lIns="68580" tIns="34290" rIns="68580" bIns="34290">
            <a:spAutoFit/>
          </a:bodyPr>
          <a:lstStyle/>
          <a:p>
            <a:pPr algn="ctr"/>
            <a:r>
              <a:rPr lang="en-US" sz="3200" b="1" dirty="0">
                <a:ln w="28575">
                  <a:solidFill>
                    <a:sysClr val="windowText" lastClr="000000"/>
                  </a:solidFill>
                  <a:prstDash val="solid"/>
                </a:ln>
                <a:solidFill>
                  <a:srgbClr val="FFFFFF"/>
                </a:solidFill>
                <a:effectLst>
                  <a:outerShdw blurRad="38100" dist="22860" dir="5400000" algn="tl" rotWithShape="0">
                    <a:srgbClr val="000000">
                      <a:alpha val="30000"/>
                    </a:srgbClr>
                  </a:outerShdw>
                </a:effectLst>
                <a:latin typeface="KG Second Chances Solid" panose="02000000000000000000" pitchFamily="2" charset="0"/>
              </a:rPr>
              <a:t>Containment of Communism</a:t>
            </a:r>
          </a:p>
          <a:p>
            <a:pPr algn="ctr"/>
            <a:r>
              <a:rPr lang="en-US" sz="2400" b="1" dirty="0">
                <a:ln w="28575">
                  <a:solidFill>
                    <a:sysClr val="windowText" lastClr="000000"/>
                  </a:solidFill>
                  <a:prstDash val="solid"/>
                </a:ln>
                <a:solidFill>
                  <a:srgbClr val="FFFFFF"/>
                </a:solidFill>
                <a:effectLst>
                  <a:outerShdw blurRad="38100" dist="22860" dir="5400000" algn="tl" rotWithShape="0">
                    <a:srgbClr val="000000">
                      <a:alpha val="30000"/>
                    </a:srgbClr>
                  </a:outerShdw>
                </a:effectLst>
                <a:latin typeface="KG Second Chances Solid" panose="02000000000000000000" pitchFamily="2" charset="0"/>
              </a:rPr>
              <a:t>CLOZE Notes 4</a:t>
            </a:r>
          </a:p>
        </p:txBody>
      </p:sp>
      <p:sp>
        <p:nvSpPr>
          <p:cNvPr id="6" name="TextBox 5"/>
          <p:cNvSpPr txBox="1"/>
          <p:nvPr/>
        </p:nvSpPr>
        <p:spPr>
          <a:xfrm rot="5400000">
            <a:off x="342217" y="-1019910"/>
            <a:ext cx="6642848" cy="8897820"/>
          </a:xfrm>
          <a:prstGeom prst="rect">
            <a:avLst/>
          </a:prstGeom>
          <a:noFill/>
        </p:spPr>
        <p:txBody>
          <a:bodyPr wrap="square" rtlCol="0">
            <a:spAutoFit/>
          </a:bodyPr>
          <a:lstStyle/>
          <a:p>
            <a:pPr>
              <a:defRPr/>
            </a:pPr>
            <a:r>
              <a:rPr lang="en-US" sz="1300" b="1" dirty="0">
                <a:solidFill>
                  <a:sysClr val="windowText" lastClr="000000"/>
                </a:solidFill>
                <a:latin typeface="KG First Time In Forever" panose="02000506000000020003" pitchFamily="2" charset="0"/>
                <a:ea typeface="KBScaredStraight" panose="02000603000000000000" pitchFamily="2" charset="0"/>
              </a:rPr>
              <a:t>Independence</a:t>
            </a:r>
          </a:p>
          <a:p>
            <a:pPr marL="171450" indent="-171450">
              <a:buFont typeface="Arial" panose="020B0604020202020204" pitchFamily="34" charset="0"/>
              <a:buChar char="•"/>
            </a:pPr>
            <a:r>
              <a:rPr lang="en-US" sz="1300" dirty="0">
                <a:latin typeface="KG First Time In Forever" panose="02000506000000020003" pitchFamily="2" charset="0"/>
                <a:ea typeface="KBScaredStraight" panose="02000603000000000000" pitchFamily="2" charset="0"/>
              </a:rPr>
              <a:t>In 1954, France surrendered and </a:t>
            </a:r>
            <a:r>
              <a:rPr lang="en-US" sz="1300" dirty="0">
                <a:solidFill>
                  <a:srgbClr val="FF0000"/>
                </a:solidFill>
                <a:latin typeface="KG First Time In Forever" panose="02000506000000020003" pitchFamily="2" charset="0"/>
                <a:ea typeface="KBScaredStraight" panose="02000603000000000000" pitchFamily="2" charset="0"/>
              </a:rPr>
              <a:t>finally agreed to negotiate </a:t>
            </a:r>
            <a:r>
              <a:rPr lang="en-US" sz="1300" dirty="0">
                <a:latin typeface="KG First Time In Forever" panose="02000506000000020003" pitchFamily="2" charset="0"/>
                <a:ea typeface="KBScaredStraight" panose="02000603000000000000" pitchFamily="2" charset="0"/>
              </a:rPr>
              <a:t>Vietnam’s independence.</a:t>
            </a:r>
          </a:p>
          <a:p>
            <a:pPr marL="171450" indent="-171450">
              <a:buFont typeface="Arial" panose="020B0604020202020204" pitchFamily="34" charset="0"/>
              <a:buChar char="•"/>
            </a:pPr>
            <a:r>
              <a:rPr lang="en-US" sz="1300" dirty="0">
                <a:latin typeface="KG First Time In Forever" panose="02000506000000020003" pitchFamily="2" charset="0"/>
                <a:ea typeface="KBScaredStraight" panose="02000603000000000000" pitchFamily="2" charset="0"/>
              </a:rPr>
              <a:t>Ho Chi Minh wanted control of all of Vietnam; however the United States opposed this because </a:t>
            </a:r>
            <a:r>
              <a:rPr lang="en-US" sz="1300" dirty="0">
                <a:solidFill>
                  <a:srgbClr val="FF0000"/>
                </a:solidFill>
                <a:latin typeface="KG First Time In Forever" panose="02000506000000020003" pitchFamily="2" charset="0"/>
                <a:ea typeface="KBScaredStraight" panose="02000603000000000000" pitchFamily="2" charset="0"/>
              </a:rPr>
              <a:t>Minh favored Communism</a:t>
            </a:r>
            <a:r>
              <a:rPr lang="en-US" sz="1300" dirty="0">
                <a:latin typeface="KG First Time In Forever" panose="02000506000000020003" pitchFamily="2" charset="0"/>
                <a:ea typeface="KBScaredStraight" panose="02000603000000000000" pitchFamily="2" charset="0"/>
              </a:rPr>
              <a:t>.</a:t>
            </a:r>
          </a:p>
          <a:p>
            <a:pPr marL="171450" indent="-171450">
              <a:buFont typeface="Arial" panose="020B0604020202020204" pitchFamily="34" charset="0"/>
              <a:buChar char="•"/>
            </a:pPr>
            <a:r>
              <a:rPr lang="en-US" sz="1300" dirty="0">
                <a:latin typeface="KG First Time In Forever" panose="02000506000000020003" pitchFamily="2" charset="0"/>
                <a:ea typeface="KBScaredStraight" panose="02000603000000000000" pitchFamily="2" charset="0"/>
              </a:rPr>
              <a:t>A compromise was eventually reached and the </a:t>
            </a:r>
            <a:r>
              <a:rPr lang="en-US" sz="1300" dirty="0">
                <a:solidFill>
                  <a:srgbClr val="FF0000"/>
                </a:solidFill>
                <a:latin typeface="KG First Time In Forever" panose="02000506000000020003" pitchFamily="2" charset="0"/>
                <a:ea typeface="KBScaredStraight" panose="02000603000000000000" pitchFamily="2" charset="0"/>
              </a:rPr>
              <a:t>country was divided </a:t>
            </a:r>
            <a:r>
              <a:rPr lang="en-US" sz="1300" dirty="0">
                <a:latin typeface="KG First Time In Forever" panose="02000506000000020003" pitchFamily="2" charset="0"/>
                <a:ea typeface="KBScaredStraight" panose="02000603000000000000" pitchFamily="2" charset="0"/>
              </a:rPr>
              <a:t>into North Vietnam and South Vietnam.</a:t>
            </a:r>
          </a:p>
          <a:p>
            <a:pPr marL="285750" indent="-285750">
              <a:buFont typeface="Arial" panose="020B0604020202020204" pitchFamily="34" charset="0"/>
              <a:buChar char="•"/>
            </a:pPr>
            <a:endParaRPr lang="en-US" sz="1300" dirty="0">
              <a:latin typeface="KG First Time In Forever" panose="02000506000000020003" pitchFamily="2" charset="0"/>
              <a:ea typeface="KBScaredStraight" panose="02000603000000000000" pitchFamily="2" charset="0"/>
            </a:endParaRPr>
          </a:p>
          <a:p>
            <a:r>
              <a:rPr lang="en-US" sz="1300" b="1" dirty="0">
                <a:latin typeface="KG First Time In Forever" panose="02000506000000020003" pitchFamily="2" charset="0"/>
                <a:ea typeface="KBScaredStraight" panose="02000603000000000000" pitchFamily="2" charset="0"/>
              </a:rPr>
              <a:t>17</a:t>
            </a:r>
            <a:r>
              <a:rPr lang="en-US" sz="1300" b="1" baseline="30000" dirty="0">
                <a:latin typeface="KG First Time In Forever" panose="02000506000000020003" pitchFamily="2" charset="0"/>
                <a:ea typeface="KBScaredStraight" panose="02000603000000000000" pitchFamily="2" charset="0"/>
              </a:rPr>
              <a:t>th</a:t>
            </a:r>
            <a:r>
              <a:rPr lang="en-US" sz="1300" b="1" dirty="0">
                <a:latin typeface="KG First Time In Forever" panose="02000506000000020003" pitchFamily="2" charset="0"/>
                <a:ea typeface="KBScaredStraight" panose="02000603000000000000" pitchFamily="2" charset="0"/>
              </a:rPr>
              <a:t> Parallel</a:t>
            </a:r>
          </a:p>
          <a:p>
            <a:pPr marL="171450" indent="-171450">
              <a:buFont typeface="Arial" panose="020B0604020202020204" pitchFamily="34" charset="0"/>
              <a:buChar char="•"/>
            </a:pPr>
            <a:r>
              <a:rPr lang="en-US" sz="1300" dirty="0">
                <a:latin typeface="KG First Time In Forever" panose="02000506000000020003" pitchFamily="2" charset="0"/>
                <a:ea typeface="KBScaredStraight" panose="02000603000000000000" pitchFamily="2" charset="0"/>
              </a:rPr>
              <a:t>Vietnam was split into two parts at the </a:t>
            </a:r>
            <a:r>
              <a:rPr lang="en-US" sz="1300" dirty="0">
                <a:solidFill>
                  <a:srgbClr val="FF0000"/>
                </a:solidFill>
                <a:latin typeface="KG First Time In Forever" panose="02000506000000020003" pitchFamily="2" charset="0"/>
                <a:ea typeface="KBScaredStraight" panose="02000603000000000000" pitchFamily="2" charset="0"/>
              </a:rPr>
              <a:t>17</a:t>
            </a:r>
            <a:r>
              <a:rPr lang="en-US" sz="1300" baseline="30000" dirty="0">
                <a:solidFill>
                  <a:srgbClr val="FF0000"/>
                </a:solidFill>
                <a:latin typeface="KG First Time In Forever" panose="02000506000000020003" pitchFamily="2" charset="0"/>
                <a:ea typeface="KBScaredStraight" panose="02000603000000000000" pitchFamily="2" charset="0"/>
              </a:rPr>
              <a:t>th</a:t>
            </a:r>
            <a:r>
              <a:rPr lang="en-US" sz="1300" dirty="0">
                <a:solidFill>
                  <a:srgbClr val="FF0000"/>
                </a:solidFill>
                <a:latin typeface="KG First Time In Forever" panose="02000506000000020003" pitchFamily="2" charset="0"/>
                <a:ea typeface="KBScaredStraight" panose="02000603000000000000" pitchFamily="2" charset="0"/>
              </a:rPr>
              <a:t> Parallel</a:t>
            </a:r>
            <a:r>
              <a:rPr lang="en-US" sz="1300" dirty="0">
                <a:latin typeface="KG First Time In Forever" panose="02000506000000020003" pitchFamily="2" charset="0"/>
                <a:ea typeface="KBScaredStraight" panose="02000603000000000000" pitchFamily="2" charset="0"/>
              </a:rPr>
              <a:t>.</a:t>
            </a:r>
          </a:p>
          <a:p>
            <a:pPr marL="171450" indent="-171450">
              <a:buFont typeface="Arial" panose="020B0604020202020204" pitchFamily="34" charset="0"/>
              <a:buChar char="•"/>
            </a:pPr>
            <a:r>
              <a:rPr lang="en-US" sz="1300" dirty="0">
                <a:latin typeface="KG First Time In Forever" panose="02000506000000020003" pitchFamily="2" charset="0"/>
                <a:ea typeface="KBScaredStraight" panose="02000603000000000000" pitchFamily="2" charset="0"/>
              </a:rPr>
              <a:t>The plan was to keep Vietnam split until the country was stabilized, and then to </a:t>
            </a:r>
            <a:r>
              <a:rPr lang="en-US" sz="1300" dirty="0">
                <a:solidFill>
                  <a:srgbClr val="FF0000"/>
                </a:solidFill>
                <a:latin typeface="KG First Time In Forever" panose="02000506000000020003" pitchFamily="2" charset="0"/>
                <a:ea typeface="KBScaredStraight" panose="02000603000000000000" pitchFamily="2" charset="0"/>
              </a:rPr>
              <a:t>let the people vote </a:t>
            </a:r>
            <a:r>
              <a:rPr lang="en-US" sz="1300" dirty="0">
                <a:latin typeface="KG First Time In Forever" panose="02000506000000020003" pitchFamily="2" charset="0"/>
                <a:ea typeface="KBScaredStraight" panose="02000603000000000000" pitchFamily="2" charset="0"/>
              </a:rPr>
              <a:t>on what kind of government they wanted.</a:t>
            </a:r>
          </a:p>
          <a:p>
            <a:pPr marL="171450" indent="-171450">
              <a:buFont typeface="Arial" panose="020B0604020202020204" pitchFamily="34" charset="0"/>
              <a:buChar char="•"/>
            </a:pPr>
            <a:r>
              <a:rPr lang="en-US" sz="1300" dirty="0">
                <a:latin typeface="KG First Time In Forever" panose="02000506000000020003" pitchFamily="2" charset="0"/>
                <a:ea typeface="KBScaredStraight" panose="02000603000000000000" pitchFamily="2" charset="0"/>
              </a:rPr>
              <a:t>Ho Chi Minh </a:t>
            </a:r>
            <a:r>
              <a:rPr lang="en-US" sz="1300" dirty="0">
                <a:solidFill>
                  <a:srgbClr val="FF0000"/>
                </a:solidFill>
                <a:latin typeface="KG First Time In Forever" panose="02000506000000020003" pitchFamily="2" charset="0"/>
                <a:ea typeface="KBScaredStraight" panose="02000603000000000000" pitchFamily="2" charset="0"/>
              </a:rPr>
              <a:t>established a Communist government </a:t>
            </a:r>
            <a:r>
              <a:rPr lang="en-US" sz="1300" dirty="0">
                <a:latin typeface="KG First Time In Forever" panose="02000506000000020003" pitchFamily="2" charset="0"/>
                <a:ea typeface="KBScaredStraight" panose="02000603000000000000" pitchFamily="2" charset="0"/>
              </a:rPr>
              <a:t>in the north and received military support from the Soviet Union.</a:t>
            </a:r>
          </a:p>
          <a:p>
            <a:pPr marL="171450" indent="-171450">
              <a:buFont typeface="Arial" panose="020B0604020202020204" pitchFamily="34" charset="0"/>
              <a:buChar char="•"/>
            </a:pPr>
            <a:r>
              <a:rPr lang="en-US" sz="1300" dirty="0">
                <a:latin typeface="KG First Time In Forever" panose="02000506000000020003" pitchFamily="2" charset="0"/>
                <a:ea typeface="KBScaredStraight" panose="02000603000000000000" pitchFamily="2" charset="0"/>
              </a:rPr>
              <a:t>A </a:t>
            </a:r>
            <a:r>
              <a:rPr lang="en-US" sz="1300" dirty="0">
                <a:solidFill>
                  <a:srgbClr val="FF0000"/>
                </a:solidFill>
                <a:latin typeface="KG First Time In Forever" panose="02000506000000020003" pitchFamily="2" charset="0"/>
                <a:ea typeface="KBScaredStraight" panose="02000603000000000000" pitchFamily="2" charset="0"/>
              </a:rPr>
              <a:t>democratic government </a:t>
            </a:r>
            <a:r>
              <a:rPr lang="en-US" sz="1300" dirty="0">
                <a:latin typeface="KG First Time In Forever" panose="02000506000000020003" pitchFamily="2" charset="0"/>
                <a:ea typeface="KBScaredStraight" panose="02000603000000000000" pitchFamily="2" charset="0"/>
              </a:rPr>
              <a:t>was established in the south, and military training and aid was supplied by the US.</a:t>
            </a:r>
          </a:p>
          <a:p>
            <a:endParaRPr lang="en-US" sz="1300" dirty="0">
              <a:latin typeface="KG First Time In Forever" panose="02000506000000020003" pitchFamily="2" charset="0"/>
              <a:ea typeface="KBScaredStraight" panose="02000603000000000000" pitchFamily="2" charset="0"/>
            </a:endParaRPr>
          </a:p>
          <a:p>
            <a:r>
              <a:rPr lang="en-US" sz="1300" b="1" dirty="0">
                <a:latin typeface="KG First Time In Forever" panose="02000506000000020003" pitchFamily="2" charset="0"/>
                <a:ea typeface="KBScaredStraight" panose="02000603000000000000" pitchFamily="2" charset="0"/>
              </a:rPr>
              <a:t>Vietnam War</a:t>
            </a:r>
          </a:p>
          <a:p>
            <a:pPr marL="171450" indent="-171450">
              <a:buFont typeface="Arial" panose="020B0604020202020204" pitchFamily="34" charset="0"/>
              <a:buChar char="•"/>
            </a:pPr>
            <a:r>
              <a:rPr lang="en-US" sz="1300" dirty="0">
                <a:latin typeface="KG First Time In Forever" panose="02000506000000020003" pitchFamily="2" charset="0"/>
                <a:ea typeface="KBScaredStraight" panose="02000603000000000000" pitchFamily="2" charset="0"/>
              </a:rPr>
              <a:t>Although he had control over the north, Ho Chi Minh continued to fight for </a:t>
            </a:r>
            <a:r>
              <a:rPr lang="en-US" sz="1300" dirty="0">
                <a:solidFill>
                  <a:srgbClr val="FF0000"/>
                </a:solidFill>
                <a:latin typeface="KG First Time In Forever" panose="02000506000000020003" pitchFamily="2" charset="0"/>
                <a:ea typeface="KBScaredStraight" panose="02000603000000000000" pitchFamily="2" charset="0"/>
              </a:rPr>
              <a:t>full Vietnamese unification</a:t>
            </a:r>
            <a:r>
              <a:rPr lang="en-US" sz="1300" dirty="0">
                <a:latin typeface="KG First Time In Forever" panose="02000506000000020003" pitchFamily="2" charset="0"/>
                <a:ea typeface="KBScaredStraight" panose="02000603000000000000" pitchFamily="2" charset="0"/>
              </a:rPr>
              <a:t>.</a:t>
            </a:r>
          </a:p>
          <a:p>
            <a:pPr marL="171450" indent="-171450">
              <a:buFont typeface="Arial" panose="020B0604020202020204" pitchFamily="34" charset="0"/>
              <a:buChar char="•"/>
            </a:pPr>
            <a:r>
              <a:rPr lang="en-US" sz="1300" dirty="0">
                <a:latin typeface="KG First Time In Forever" panose="02000506000000020003" pitchFamily="2" charset="0"/>
                <a:ea typeface="KBScaredStraight" panose="02000603000000000000" pitchFamily="2" charset="0"/>
              </a:rPr>
              <a:t>The United States </a:t>
            </a:r>
            <a:r>
              <a:rPr lang="en-US" sz="1300" dirty="0">
                <a:solidFill>
                  <a:srgbClr val="FF0000"/>
                </a:solidFill>
                <a:latin typeface="KG First Time In Forever" panose="02000506000000020003" pitchFamily="2" charset="0"/>
                <a:ea typeface="KBScaredStraight" panose="02000603000000000000" pitchFamily="2" charset="0"/>
              </a:rPr>
              <a:t>feared the spread of Communism </a:t>
            </a:r>
            <a:r>
              <a:rPr lang="en-US" sz="1300" dirty="0">
                <a:latin typeface="KG First Time In Forever" panose="02000506000000020003" pitchFamily="2" charset="0"/>
                <a:ea typeface="KBScaredStraight" panose="02000603000000000000" pitchFamily="2" charset="0"/>
              </a:rPr>
              <a:t>and felt obligated to support the democratic government of South Vietnam.</a:t>
            </a:r>
          </a:p>
          <a:p>
            <a:pPr marL="171450" indent="-171450">
              <a:buFont typeface="Arial" panose="020B0604020202020204" pitchFamily="34" charset="0"/>
              <a:buChar char="•"/>
            </a:pPr>
            <a:r>
              <a:rPr lang="en-US" sz="1300" dirty="0">
                <a:latin typeface="KG First Time In Forever" panose="02000506000000020003" pitchFamily="2" charset="0"/>
                <a:ea typeface="KBScaredStraight" panose="02000603000000000000" pitchFamily="2" charset="0"/>
              </a:rPr>
              <a:t>In 1965, the US sent weapons and over </a:t>
            </a:r>
            <a:r>
              <a:rPr lang="en-US" sz="1300" dirty="0">
                <a:solidFill>
                  <a:srgbClr val="FF0000"/>
                </a:solidFill>
                <a:latin typeface="KG First Time In Forever" panose="02000506000000020003" pitchFamily="2" charset="0"/>
                <a:ea typeface="KBScaredStraight" panose="02000603000000000000" pitchFamily="2" charset="0"/>
              </a:rPr>
              <a:t>500,000 soldiers </a:t>
            </a:r>
            <a:r>
              <a:rPr lang="en-US" sz="1300" dirty="0">
                <a:latin typeface="KG First Time In Forever" panose="02000506000000020003" pitchFamily="2" charset="0"/>
                <a:ea typeface="KBScaredStraight" panose="02000603000000000000" pitchFamily="2" charset="0"/>
              </a:rPr>
              <a:t>to help defend South Vietnam.</a:t>
            </a:r>
          </a:p>
          <a:p>
            <a:pPr marL="171450" indent="-171450">
              <a:buFont typeface="Arial" panose="020B0604020202020204" pitchFamily="34" charset="0"/>
              <a:buChar char="•"/>
            </a:pPr>
            <a:r>
              <a:rPr lang="en-US" sz="1300" dirty="0">
                <a:solidFill>
                  <a:srgbClr val="FF0000"/>
                </a:solidFill>
                <a:latin typeface="KG First Time In Forever" panose="02000506000000020003" pitchFamily="2" charset="0"/>
                <a:ea typeface="KBScaredStraight" panose="02000603000000000000" pitchFamily="2" charset="0"/>
              </a:rPr>
              <a:t>Australia</a:t>
            </a:r>
            <a:r>
              <a:rPr lang="en-US" sz="1300" dirty="0">
                <a:latin typeface="KG First Time In Forever" panose="02000506000000020003" pitchFamily="2" charset="0"/>
                <a:ea typeface="KBScaredStraight" panose="02000603000000000000" pitchFamily="2" charset="0"/>
              </a:rPr>
              <a:t>, New Zealand, South Korea, Philippines, and Thailand also supported South Vietnam.</a:t>
            </a:r>
          </a:p>
          <a:p>
            <a:pPr marL="171450" indent="-171450">
              <a:buFont typeface="Arial" panose="020B0604020202020204" pitchFamily="34" charset="0"/>
              <a:buChar char="•"/>
            </a:pPr>
            <a:endParaRPr lang="en-US" sz="1300" dirty="0">
              <a:latin typeface="KG First Time In Forever" panose="02000506000000020003" pitchFamily="2" charset="0"/>
              <a:ea typeface="KBScaredStraight" panose="02000603000000000000" pitchFamily="2" charset="0"/>
            </a:endParaRPr>
          </a:p>
          <a:p>
            <a:r>
              <a:rPr lang="en-US" sz="1300" b="1" dirty="0">
                <a:latin typeface="KG First Time In Forever" panose="02000506000000020003" pitchFamily="2" charset="0"/>
                <a:ea typeface="KBScaredStraight" panose="02000603000000000000" pitchFamily="2" charset="0"/>
              </a:rPr>
              <a:t>Vietcong</a:t>
            </a:r>
          </a:p>
          <a:p>
            <a:pPr marL="171450" indent="-171450">
              <a:lnSpc>
                <a:spcPct val="80000"/>
              </a:lnSpc>
              <a:buFont typeface="Arial" panose="020B0604020202020204" pitchFamily="34" charset="0"/>
              <a:buChar char="•"/>
            </a:pPr>
            <a:r>
              <a:rPr lang="en-GB" sz="1300" dirty="0">
                <a:latin typeface="KG First Time In Forever" panose="02000506000000020003" pitchFamily="2" charset="0"/>
                <a:ea typeface="KBScaredStraight" panose="02000603000000000000" pitchFamily="2" charset="0"/>
              </a:rPr>
              <a:t>The Vietnam War was a difficult conflict for US soldiers as they were fighting not only North Vietnamese troops, but also </a:t>
            </a:r>
            <a:r>
              <a:rPr lang="en-GB" sz="1300" dirty="0">
                <a:solidFill>
                  <a:srgbClr val="FF0000"/>
                </a:solidFill>
                <a:latin typeface="KG First Time In Forever" panose="02000506000000020003" pitchFamily="2" charset="0"/>
                <a:ea typeface="KBScaredStraight" panose="02000603000000000000" pitchFamily="2" charset="0"/>
              </a:rPr>
              <a:t>Communist supporters in South Vietnam </a:t>
            </a:r>
            <a:r>
              <a:rPr lang="en-GB" sz="1300" dirty="0">
                <a:latin typeface="KG First Time In Forever" panose="02000506000000020003" pitchFamily="2" charset="0"/>
                <a:ea typeface="KBScaredStraight" panose="02000603000000000000" pitchFamily="2" charset="0"/>
              </a:rPr>
              <a:t>known as the Vietcong.</a:t>
            </a:r>
          </a:p>
          <a:p>
            <a:pPr marL="171450" indent="-171450">
              <a:lnSpc>
                <a:spcPct val="80000"/>
              </a:lnSpc>
              <a:buFont typeface="Arial" panose="020B0604020202020204" pitchFamily="34" charset="0"/>
              <a:buChar char="•"/>
            </a:pPr>
            <a:r>
              <a:rPr lang="en-GB" sz="1300" dirty="0">
                <a:latin typeface="KG First Time In Forever" panose="02000506000000020003" pitchFamily="2" charset="0"/>
                <a:ea typeface="KBScaredStraight" panose="02000603000000000000" pitchFamily="2" charset="0"/>
              </a:rPr>
              <a:t>The Vietcong were </a:t>
            </a:r>
            <a:r>
              <a:rPr lang="en-GB" sz="1300" dirty="0">
                <a:solidFill>
                  <a:srgbClr val="FF0000"/>
                </a:solidFill>
                <a:latin typeface="KG First Time In Forever" panose="02000506000000020003" pitchFamily="2" charset="0"/>
                <a:ea typeface="KBScaredStraight" panose="02000603000000000000" pitchFamily="2" charset="0"/>
              </a:rPr>
              <a:t>mostly peasants and farmers </a:t>
            </a:r>
            <a:r>
              <a:rPr lang="en-GB" sz="1300" dirty="0">
                <a:latin typeface="KG First Time In Forever" panose="02000506000000020003" pitchFamily="2" charset="0"/>
                <a:ea typeface="KBScaredStraight" panose="02000603000000000000" pitchFamily="2" charset="0"/>
              </a:rPr>
              <a:t>who believed that Communism would improve their way of life.</a:t>
            </a:r>
          </a:p>
          <a:p>
            <a:pPr marL="171450" indent="-171450">
              <a:lnSpc>
                <a:spcPct val="80000"/>
              </a:lnSpc>
              <a:buFont typeface="Arial" panose="020B0604020202020204" pitchFamily="34" charset="0"/>
              <a:buChar char="•"/>
            </a:pPr>
            <a:r>
              <a:rPr lang="en-GB" sz="1300" dirty="0">
                <a:latin typeface="KG First Time In Forever" panose="02000506000000020003" pitchFamily="2" charset="0"/>
                <a:ea typeface="KBScaredStraight" panose="02000603000000000000" pitchFamily="2" charset="0"/>
              </a:rPr>
              <a:t>They supported Ho Chi Minh and felt that it was time to </a:t>
            </a:r>
            <a:r>
              <a:rPr lang="en-GB" sz="1300" dirty="0">
                <a:solidFill>
                  <a:srgbClr val="FF0000"/>
                </a:solidFill>
                <a:latin typeface="KG First Time In Forever" panose="02000506000000020003" pitchFamily="2" charset="0"/>
                <a:ea typeface="KBScaredStraight" panose="02000603000000000000" pitchFamily="2" charset="0"/>
              </a:rPr>
              <a:t>end foreign involvement </a:t>
            </a:r>
            <a:r>
              <a:rPr lang="en-GB" sz="1300" dirty="0">
                <a:latin typeface="KG First Time In Forever" panose="02000506000000020003" pitchFamily="2" charset="0"/>
                <a:ea typeface="KBScaredStraight" panose="02000603000000000000" pitchFamily="2" charset="0"/>
              </a:rPr>
              <a:t>in their country.</a:t>
            </a:r>
          </a:p>
          <a:p>
            <a:endParaRPr lang="en-US" sz="1300" dirty="0">
              <a:latin typeface="KG First Time In Forever" panose="02000506000000020003" pitchFamily="2" charset="0"/>
              <a:ea typeface="KBScaredStraight" panose="02000603000000000000" pitchFamily="2" charset="0"/>
            </a:endParaRPr>
          </a:p>
          <a:p>
            <a:r>
              <a:rPr lang="en-US" sz="1300" b="1" dirty="0">
                <a:latin typeface="KG First Time In Forever" panose="02000506000000020003" pitchFamily="2" charset="0"/>
                <a:ea typeface="KBScaredStraight" panose="02000603000000000000" pitchFamily="2" charset="0"/>
              </a:rPr>
              <a:t>Guerilla War</a:t>
            </a:r>
          </a:p>
          <a:p>
            <a:pPr marL="171450" indent="-171450">
              <a:lnSpc>
                <a:spcPct val="80000"/>
              </a:lnSpc>
              <a:buFont typeface="Arial" panose="020B0604020202020204" pitchFamily="34" charset="0"/>
              <a:buChar char="•"/>
            </a:pPr>
            <a:r>
              <a:rPr lang="en-GB" sz="1300" dirty="0">
                <a:latin typeface="KG First Time In Forever" panose="02000506000000020003" pitchFamily="2" charset="0"/>
                <a:ea typeface="KBScaredStraight" panose="02000603000000000000" pitchFamily="2" charset="0"/>
              </a:rPr>
              <a:t>The American and South Vietnamese troops had </a:t>
            </a:r>
            <a:r>
              <a:rPr lang="en-GB" sz="1300" dirty="0">
                <a:solidFill>
                  <a:srgbClr val="FF0000"/>
                </a:solidFill>
                <a:latin typeface="KG First Time In Forever" panose="02000506000000020003" pitchFamily="2" charset="0"/>
                <a:ea typeface="KBScaredStraight" panose="02000603000000000000" pitchFamily="2" charset="0"/>
              </a:rPr>
              <a:t>better training and more supplies</a:t>
            </a:r>
            <a:r>
              <a:rPr lang="en-GB" sz="1300" dirty="0">
                <a:latin typeface="KG First Time In Forever" panose="02000506000000020003" pitchFamily="2" charset="0"/>
                <a:ea typeface="KBScaredStraight" panose="02000603000000000000" pitchFamily="2" charset="0"/>
              </a:rPr>
              <a:t>. </a:t>
            </a:r>
          </a:p>
          <a:p>
            <a:pPr marL="171450" indent="-171450">
              <a:lnSpc>
                <a:spcPct val="80000"/>
              </a:lnSpc>
              <a:buFont typeface="Arial" panose="020B0604020202020204" pitchFamily="34" charset="0"/>
              <a:buChar char="•"/>
            </a:pPr>
            <a:r>
              <a:rPr lang="en-GB" sz="1300" dirty="0">
                <a:latin typeface="KG First Time In Forever" panose="02000506000000020003" pitchFamily="2" charset="0"/>
                <a:ea typeface="KBScaredStraight" panose="02000603000000000000" pitchFamily="2" charset="0"/>
              </a:rPr>
              <a:t>The Vietcong and North Vietnamese made up for their weakness by engaging in </a:t>
            </a:r>
            <a:r>
              <a:rPr lang="en-GB" sz="1300" dirty="0">
                <a:solidFill>
                  <a:srgbClr val="FF0000"/>
                </a:solidFill>
                <a:latin typeface="KG First Time In Forever" panose="02000506000000020003" pitchFamily="2" charset="0"/>
                <a:ea typeface="KBScaredStraight" panose="02000603000000000000" pitchFamily="2" charset="0"/>
              </a:rPr>
              <a:t>guerrilla warfare</a:t>
            </a:r>
            <a:r>
              <a:rPr lang="en-GB" sz="1300" dirty="0">
                <a:latin typeface="KG First Time In Forever" panose="02000506000000020003" pitchFamily="2" charset="0"/>
                <a:ea typeface="KBScaredStraight" panose="02000603000000000000" pitchFamily="2" charset="0"/>
              </a:rPr>
              <a:t>.</a:t>
            </a:r>
          </a:p>
          <a:p>
            <a:pPr marL="171450" indent="-171450">
              <a:lnSpc>
                <a:spcPct val="80000"/>
              </a:lnSpc>
              <a:buFont typeface="Arial" panose="020B0604020202020204" pitchFamily="34" charset="0"/>
              <a:buChar char="•"/>
            </a:pPr>
            <a:r>
              <a:rPr lang="en-GB" sz="1300" dirty="0">
                <a:latin typeface="KG First Time In Forever" panose="02000506000000020003" pitchFamily="2" charset="0"/>
                <a:ea typeface="KBScaredStraight" panose="02000603000000000000" pitchFamily="2" charset="0"/>
              </a:rPr>
              <a:t>Small groups of Vietcong would surprise attack the US troops, and then </a:t>
            </a:r>
            <a:r>
              <a:rPr lang="en-GB" sz="1300" dirty="0">
                <a:solidFill>
                  <a:srgbClr val="FF0000"/>
                </a:solidFill>
                <a:latin typeface="KG First Time In Forever" panose="02000506000000020003" pitchFamily="2" charset="0"/>
                <a:ea typeface="KBScaredStraight" panose="02000603000000000000" pitchFamily="2" charset="0"/>
              </a:rPr>
              <a:t>quickly retreat into the jungle</a:t>
            </a:r>
            <a:r>
              <a:rPr lang="en-GB" sz="1300" dirty="0">
                <a:latin typeface="KG First Time In Forever" panose="02000506000000020003" pitchFamily="2" charset="0"/>
                <a:ea typeface="KBScaredStraight" panose="02000603000000000000" pitchFamily="2" charset="0"/>
              </a:rPr>
              <a:t> before they had time to fight back.</a:t>
            </a:r>
          </a:p>
          <a:p>
            <a:pPr marL="171450" indent="-171450">
              <a:lnSpc>
                <a:spcPct val="80000"/>
              </a:lnSpc>
              <a:buFont typeface="Arial" panose="020B0604020202020204" pitchFamily="34" charset="0"/>
              <a:buChar char="•"/>
            </a:pPr>
            <a:r>
              <a:rPr lang="en-GB" sz="1300" dirty="0">
                <a:latin typeface="KG First Time In Forever" panose="02000506000000020003" pitchFamily="2" charset="0"/>
                <a:ea typeface="KBScaredStraight" panose="02000603000000000000" pitchFamily="2" charset="0"/>
              </a:rPr>
              <a:t>These </a:t>
            </a:r>
            <a:r>
              <a:rPr lang="en-GB" sz="1300" dirty="0">
                <a:solidFill>
                  <a:srgbClr val="FF0000"/>
                </a:solidFill>
                <a:latin typeface="KG First Time In Forever" panose="02000506000000020003" pitchFamily="2" charset="0"/>
                <a:ea typeface="KBScaredStraight" panose="02000603000000000000" pitchFamily="2" charset="0"/>
              </a:rPr>
              <a:t>attacks were brutally violent </a:t>
            </a:r>
            <a:r>
              <a:rPr lang="en-GB" sz="1300" dirty="0">
                <a:latin typeface="KG First Time In Forever" panose="02000506000000020003" pitchFamily="2" charset="0"/>
                <a:ea typeface="KBScaredStraight" panose="02000603000000000000" pitchFamily="2" charset="0"/>
              </a:rPr>
              <a:t>and continued for nearly a decade.</a:t>
            </a:r>
          </a:p>
          <a:p>
            <a:endParaRPr lang="en-US" sz="1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pPr>
              <a:defRPr/>
            </a:pPr>
            <a:endParaRPr lang="en-US" sz="1200" dirty="0">
              <a:latin typeface="KG First Time In Forever" panose="02000506000000020003" pitchFamily="2" charset="0"/>
              <a:ea typeface="KBScaredStraight" panose="02000603000000000000" pitchFamily="2" charset="0"/>
            </a:endParaRPr>
          </a:p>
        </p:txBody>
      </p:sp>
      <p:sp>
        <p:nvSpPr>
          <p:cNvPr id="7" name="TextBox 6"/>
          <p:cNvSpPr txBox="1"/>
          <p:nvPr/>
        </p:nvSpPr>
        <p:spPr>
          <a:xfrm rot="5400000">
            <a:off x="-902640" y="879553"/>
            <a:ext cx="1989938" cy="230832"/>
          </a:xfrm>
          <a:prstGeom prst="rect">
            <a:avLst/>
          </a:prstGeom>
          <a:noFill/>
        </p:spPr>
        <p:txBody>
          <a:bodyPr wrap="square" rtlCol="0">
            <a:spAutoFit/>
          </a:bodyPr>
          <a:lstStyle/>
          <a:p>
            <a:r>
              <a:rPr lang="en-US" sz="900" dirty="0">
                <a:latin typeface="KBScaredStraight" panose="02000603000000000000" pitchFamily="2" charset="0"/>
                <a:ea typeface="KBScaredStraight" panose="02000603000000000000" pitchFamily="2" charset="0"/>
              </a:rPr>
              <a:t>© Brain Wrinkles</a:t>
            </a:r>
          </a:p>
        </p:txBody>
      </p:sp>
      <p:sp>
        <p:nvSpPr>
          <p:cNvPr id="8" name="Rectangle 7"/>
          <p:cNvSpPr/>
          <p:nvPr/>
        </p:nvSpPr>
        <p:spPr>
          <a:xfrm>
            <a:off x="207748" y="107576"/>
            <a:ext cx="8796572" cy="66428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4673268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857250"/>
            <a:ext cx="9144000" cy="5143500"/>
          </a:xfrm>
          <a:prstGeom prst="rect">
            <a:avLst/>
          </a:prstGeom>
          <a:solidFill>
            <a:srgbClr val="A2E4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0" y="0"/>
            <a:ext cx="9144009" cy="6858000"/>
          </a:xfrm>
          <a:prstGeom prst="rect">
            <a:avLst/>
          </a:prstGeom>
          <a:solidFill>
            <a:srgbClr val="FDC112"/>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0" y="6646922"/>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4" y="408801"/>
            <a:ext cx="8229600" cy="6172200"/>
          </a:xfrm>
          <a:prstGeom prst="rect">
            <a:avLst/>
          </a:prstGeom>
          <a:ln w="38100">
            <a:solidFill>
              <a:schemeClr val="tx1"/>
            </a:solidFill>
          </a:ln>
          <a:effectLst>
            <a:outerShdw blurRad="292100" dist="139700" dir="2700000" algn="tl" rotWithShape="0">
              <a:srgbClr val="333333">
                <a:alpha val="65000"/>
              </a:srgbClr>
            </a:outerShdw>
          </a:effectLst>
        </p:spPr>
      </p:pic>
      <p:sp>
        <p:nvSpPr>
          <p:cNvPr id="8" name="TextBox 7"/>
          <p:cNvSpPr txBox="1"/>
          <p:nvPr/>
        </p:nvSpPr>
        <p:spPr>
          <a:xfrm>
            <a:off x="457193" y="408801"/>
            <a:ext cx="8229601" cy="584775"/>
          </a:xfrm>
          <a:prstGeom prst="rect">
            <a:avLst/>
          </a:prstGeom>
          <a:noFill/>
        </p:spPr>
        <p:txBody>
          <a:bodyPr wrap="square" rtlCol="0">
            <a:spAutoFit/>
          </a:bodyPr>
          <a:lstStyle/>
          <a:p>
            <a:pPr algn="ctr"/>
            <a:r>
              <a:rPr lang="en-US" sz="3200" dirty="0">
                <a:latin typeface="KG First Time In Forever" panose="02000506000000020003" pitchFamily="2" charset="0"/>
              </a:rPr>
              <a:t>Vietcong</a:t>
            </a:r>
          </a:p>
        </p:txBody>
      </p:sp>
    </p:spTree>
    <p:extLst>
      <p:ext uri="{BB962C8B-B14F-4D97-AF65-F5344CB8AC3E}">
        <p14:creationId xmlns:p14="http://schemas.microsoft.com/office/powerpoint/2010/main" val="22184434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685801" y="0"/>
            <a:ext cx="7923626" cy="6858000"/>
          </a:xfrm>
          <a:prstGeom prst="rect">
            <a:avLst/>
          </a:prstGeom>
          <a:solidFill>
            <a:srgbClr val="68C7C3"/>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706355" y="0"/>
            <a:ext cx="7882607" cy="1423467"/>
          </a:xfrm>
          <a:prstGeom prst="rect">
            <a:avLst/>
          </a:prstGeom>
          <a:noFill/>
        </p:spPr>
        <p:txBody>
          <a:bodyPr wrap="none" lIns="68580" tIns="34290" rIns="68580" bIns="34290">
            <a:spAutoFit/>
          </a:bodyPr>
          <a:lstStyle/>
          <a:p>
            <a:pPr algn="ctr"/>
            <a:r>
              <a:rPr lang="en-US" sz="88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rPr>
              <a:t>Guerilla War</a:t>
            </a:r>
            <a:endParaRPr lang="en-US" sz="66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endParaRPr>
          </a:p>
        </p:txBody>
      </p:sp>
      <p:sp>
        <p:nvSpPr>
          <p:cNvPr id="8" name="TextBox 7"/>
          <p:cNvSpPr txBox="1"/>
          <p:nvPr/>
        </p:nvSpPr>
        <p:spPr>
          <a:xfrm>
            <a:off x="748225" y="1440096"/>
            <a:ext cx="7798777" cy="5410712"/>
          </a:xfrm>
          <a:prstGeom prst="rect">
            <a:avLst/>
          </a:prstGeom>
          <a:noFill/>
        </p:spPr>
        <p:txBody>
          <a:bodyPr wrap="square" rtlCol="0">
            <a:spAutoFit/>
          </a:bodyPr>
          <a:lstStyle/>
          <a:p>
            <a:pPr marL="457200" indent="-457200">
              <a:lnSpc>
                <a:spcPct val="80000"/>
              </a:lnSpc>
              <a:buFont typeface="Arial" panose="020B0604020202020204" pitchFamily="34" charset="0"/>
              <a:buChar char="•"/>
            </a:pPr>
            <a:r>
              <a:rPr lang="en-GB" sz="2800" dirty="0">
                <a:latin typeface="KG First Time In Forever" panose="02000506000000020003" pitchFamily="2" charset="0"/>
                <a:ea typeface="KBScaredStraight" panose="02000603000000000000" pitchFamily="2" charset="0"/>
              </a:rPr>
              <a:t>The American and South Vietnamese troops had better training and more supplies. </a:t>
            </a:r>
          </a:p>
          <a:p>
            <a:pPr marL="457200" indent="-457200">
              <a:lnSpc>
                <a:spcPct val="80000"/>
              </a:lnSpc>
              <a:buFont typeface="Arial" panose="020B0604020202020204" pitchFamily="34" charset="0"/>
              <a:buChar char="•"/>
            </a:pPr>
            <a:endParaRPr lang="en-GB" sz="2800" dirty="0">
              <a:latin typeface="KG First Time In Forever" panose="02000506000000020003" pitchFamily="2" charset="0"/>
              <a:ea typeface="KBScaredStraight" panose="02000603000000000000" pitchFamily="2" charset="0"/>
            </a:endParaRPr>
          </a:p>
          <a:p>
            <a:pPr marL="457200" indent="-457200">
              <a:lnSpc>
                <a:spcPct val="80000"/>
              </a:lnSpc>
              <a:buFont typeface="Arial" panose="020B0604020202020204" pitchFamily="34" charset="0"/>
              <a:buChar char="•"/>
            </a:pPr>
            <a:r>
              <a:rPr lang="en-GB" sz="2800" dirty="0">
                <a:latin typeface="KG First Time In Forever" panose="02000506000000020003" pitchFamily="2" charset="0"/>
                <a:ea typeface="KBScaredStraight" panose="02000603000000000000" pitchFamily="2" charset="0"/>
              </a:rPr>
              <a:t>The Vietcong and North Vietnamese made up for their weakness by engaging in guerrilla warfare.</a:t>
            </a:r>
          </a:p>
          <a:p>
            <a:pPr marL="457200" indent="-457200">
              <a:lnSpc>
                <a:spcPct val="80000"/>
              </a:lnSpc>
              <a:buFont typeface="Arial" panose="020B0604020202020204" pitchFamily="34" charset="0"/>
              <a:buChar char="•"/>
            </a:pPr>
            <a:endParaRPr lang="en-GB" sz="2800" dirty="0">
              <a:latin typeface="KG First Time In Forever" panose="02000506000000020003" pitchFamily="2" charset="0"/>
              <a:ea typeface="KBScaredStraight" panose="02000603000000000000" pitchFamily="2" charset="0"/>
            </a:endParaRPr>
          </a:p>
          <a:p>
            <a:pPr marL="457200" indent="-457200">
              <a:lnSpc>
                <a:spcPct val="80000"/>
              </a:lnSpc>
              <a:buFont typeface="Arial" panose="020B0604020202020204" pitchFamily="34" charset="0"/>
              <a:buChar char="•"/>
            </a:pPr>
            <a:r>
              <a:rPr lang="en-GB" sz="2800" dirty="0">
                <a:latin typeface="KG First Time In Forever" panose="02000506000000020003" pitchFamily="2" charset="0"/>
                <a:ea typeface="KBScaredStraight" panose="02000603000000000000" pitchFamily="2" charset="0"/>
              </a:rPr>
              <a:t>Small groups of Vietcong would surprise attack the US troops, and then quickly retreat into the jungle before they had time to fight back.</a:t>
            </a:r>
          </a:p>
          <a:p>
            <a:pPr marL="457200" indent="-457200">
              <a:lnSpc>
                <a:spcPct val="80000"/>
              </a:lnSpc>
              <a:buFont typeface="Arial" panose="020B0604020202020204" pitchFamily="34" charset="0"/>
              <a:buChar char="•"/>
            </a:pPr>
            <a:endParaRPr lang="en-GB" sz="2800" dirty="0">
              <a:latin typeface="KG First Time In Forever" panose="02000506000000020003" pitchFamily="2" charset="0"/>
              <a:ea typeface="KBScaredStraight" panose="02000603000000000000" pitchFamily="2" charset="0"/>
            </a:endParaRPr>
          </a:p>
          <a:p>
            <a:pPr marL="457200" indent="-457200">
              <a:lnSpc>
                <a:spcPct val="80000"/>
              </a:lnSpc>
              <a:buFont typeface="Arial" panose="020B0604020202020204" pitchFamily="34" charset="0"/>
              <a:buChar char="•"/>
            </a:pPr>
            <a:r>
              <a:rPr lang="en-GB" sz="2800" dirty="0">
                <a:latin typeface="KG First Time In Forever" panose="02000506000000020003" pitchFamily="2" charset="0"/>
                <a:ea typeface="KBScaredStraight" panose="02000603000000000000" pitchFamily="2" charset="0"/>
              </a:rPr>
              <a:t>These attacks were brutally violent and continued for nearly a decade.</a:t>
            </a: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p:txBody>
      </p:sp>
      <p:sp>
        <p:nvSpPr>
          <p:cNvPr id="9" name="TextBox 8"/>
          <p:cNvSpPr txBox="1"/>
          <p:nvPr/>
        </p:nvSpPr>
        <p:spPr>
          <a:xfrm>
            <a:off x="621967" y="6645780"/>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19608276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857250"/>
            <a:ext cx="9144000" cy="5143500"/>
          </a:xfrm>
          <a:prstGeom prst="rect">
            <a:avLst/>
          </a:prstGeom>
          <a:solidFill>
            <a:srgbClr val="A2E4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0" y="0"/>
            <a:ext cx="9144009" cy="6858000"/>
          </a:xfrm>
          <a:prstGeom prst="rect">
            <a:avLst/>
          </a:prstGeom>
          <a:solidFill>
            <a:srgbClr val="FDC112"/>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0" y="6646922"/>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pic>
        <p:nvPicPr>
          <p:cNvPr id="4" name="Picture 3"/>
          <p:cNvPicPr>
            <a:picLocks noChangeAspect="1"/>
          </p:cNvPicPr>
          <p:nvPr/>
        </p:nvPicPr>
        <p:blipFill>
          <a:blip r:embed="rId2"/>
          <a:stretch>
            <a:fillRect/>
          </a:stretch>
        </p:blipFill>
        <p:spPr>
          <a:xfrm>
            <a:off x="228594" y="920761"/>
            <a:ext cx="8686800" cy="511295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48984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857250"/>
            <a:ext cx="9144000" cy="5143500"/>
          </a:xfrm>
          <a:prstGeom prst="rect">
            <a:avLst/>
          </a:prstGeom>
          <a:solidFill>
            <a:srgbClr val="A2E4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0" y="0"/>
            <a:ext cx="9144009" cy="6858000"/>
          </a:xfrm>
          <a:prstGeom prst="rect">
            <a:avLst/>
          </a:prstGeom>
          <a:solidFill>
            <a:srgbClr val="FDC112"/>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0" y="6646922"/>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4" y="312698"/>
            <a:ext cx="8229600" cy="6334224"/>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780516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685801" y="0"/>
            <a:ext cx="7923626" cy="6858000"/>
          </a:xfrm>
          <a:prstGeom prst="rect">
            <a:avLst/>
          </a:prstGeom>
          <a:solidFill>
            <a:srgbClr val="68C7C3"/>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2151463" y="0"/>
            <a:ext cx="4992392" cy="1423467"/>
          </a:xfrm>
          <a:prstGeom prst="rect">
            <a:avLst/>
          </a:prstGeom>
          <a:noFill/>
        </p:spPr>
        <p:txBody>
          <a:bodyPr wrap="none" lIns="68580" tIns="34290" rIns="68580" bIns="34290">
            <a:spAutoFit/>
          </a:bodyPr>
          <a:lstStyle/>
          <a:p>
            <a:pPr algn="ctr"/>
            <a:r>
              <a:rPr lang="en-US" sz="88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rPr>
              <a:t>Protests</a:t>
            </a:r>
            <a:endParaRPr lang="en-US" sz="66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endParaRPr>
          </a:p>
        </p:txBody>
      </p:sp>
      <p:sp>
        <p:nvSpPr>
          <p:cNvPr id="8" name="TextBox 7"/>
          <p:cNvSpPr txBox="1"/>
          <p:nvPr/>
        </p:nvSpPr>
        <p:spPr>
          <a:xfrm>
            <a:off x="748225" y="1440096"/>
            <a:ext cx="7798777" cy="5706177"/>
          </a:xfrm>
          <a:prstGeom prst="rect">
            <a:avLst/>
          </a:prstGeom>
          <a:noFill/>
        </p:spPr>
        <p:txBody>
          <a:bodyPr wrap="square" rtlCol="0">
            <a:spAutoFit/>
          </a:bodyPr>
          <a:lstStyle/>
          <a:p>
            <a:pPr marL="457200" indent="-457200">
              <a:lnSpc>
                <a:spcPct val="80000"/>
              </a:lnSpc>
              <a:buFont typeface="Arial" panose="020B0604020202020204" pitchFamily="34" charset="0"/>
              <a:buChar char="•"/>
            </a:pPr>
            <a:r>
              <a:rPr lang="en-GB" sz="3200" dirty="0">
                <a:latin typeface="KG First Time In Forever" panose="02000506000000020003" pitchFamily="2" charset="0"/>
                <a:ea typeface="KBScaredStraight" panose="02000603000000000000" pitchFamily="2" charset="0"/>
              </a:rPr>
              <a:t>The Vietnam War had become extremely unpopular and many Americans protested US involvement. </a:t>
            </a:r>
          </a:p>
          <a:p>
            <a:pPr marL="457200" indent="-457200">
              <a:lnSpc>
                <a:spcPct val="80000"/>
              </a:lnSpc>
              <a:buFont typeface="Arial" panose="020B0604020202020204" pitchFamily="34" charset="0"/>
              <a:buChar char="•"/>
            </a:pPr>
            <a:endParaRPr lang="en-GB" sz="3200" dirty="0">
              <a:latin typeface="KG First Time In Forever" panose="02000506000000020003" pitchFamily="2" charset="0"/>
              <a:ea typeface="KBScaredStraight" panose="02000603000000000000" pitchFamily="2" charset="0"/>
            </a:endParaRPr>
          </a:p>
          <a:p>
            <a:pPr marL="457200" indent="-457200">
              <a:lnSpc>
                <a:spcPct val="80000"/>
              </a:lnSpc>
              <a:buFont typeface="Arial" panose="020B0604020202020204" pitchFamily="34" charset="0"/>
              <a:buChar char="•"/>
            </a:pPr>
            <a:r>
              <a:rPr lang="en-GB" sz="3200" dirty="0">
                <a:latin typeface="KG First Time In Forever" panose="02000506000000020003" pitchFamily="2" charset="0"/>
                <a:ea typeface="KBScaredStraight" panose="02000603000000000000" pitchFamily="2" charset="0"/>
              </a:rPr>
              <a:t>Billions of dollars were spent and thousands of lives were lost fighting in Vietnam to prevent the country from becoming Communist.</a:t>
            </a:r>
          </a:p>
          <a:p>
            <a:pPr marL="457200" indent="-457200">
              <a:lnSpc>
                <a:spcPct val="80000"/>
              </a:lnSpc>
              <a:buFont typeface="Arial" panose="020B0604020202020204" pitchFamily="34" charset="0"/>
              <a:buChar char="•"/>
            </a:pPr>
            <a:endParaRPr lang="en-GB" sz="3200" dirty="0">
              <a:latin typeface="KG First Time In Forever" panose="02000506000000020003" pitchFamily="2" charset="0"/>
              <a:ea typeface="KBScaredStraight" panose="02000603000000000000" pitchFamily="2" charset="0"/>
            </a:endParaRPr>
          </a:p>
          <a:p>
            <a:pPr marL="457200" indent="-457200">
              <a:lnSpc>
                <a:spcPct val="80000"/>
              </a:lnSpc>
              <a:buFont typeface="Arial" panose="020B0604020202020204" pitchFamily="34" charset="0"/>
              <a:buChar char="•"/>
            </a:pPr>
            <a:r>
              <a:rPr lang="en-GB" sz="3200" dirty="0">
                <a:latin typeface="KG First Time In Forever" panose="02000506000000020003" pitchFamily="2" charset="0"/>
                <a:ea typeface="KBScaredStraight" panose="02000603000000000000" pitchFamily="2" charset="0"/>
              </a:rPr>
              <a:t>The American and South Vietnamese forces were not making much progress in winning the war, so in 1969, the US began to withdraw its troops.</a:t>
            </a: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p:txBody>
      </p:sp>
      <p:sp>
        <p:nvSpPr>
          <p:cNvPr id="9" name="TextBox 8"/>
          <p:cNvSpPr txBox="1"/>
          <p:nvPr/>
        </p:nvSpPr>
        <p:spPr>
          <a:xfrm>
            <a:off x="621967" y="6645780"/>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24251807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857250"/>
            <a:ext cx="9144000" cy="5143500"/>
          </a:xfrm>
          <a:prstGeom prst="rect">
            <a:avLst/>
          </a:prstGeom>
          <a:solidFill>
            <a:srgbClr val="A2E4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0" y="0"/>
            <a:ext cx="9144009" cy="6858000"/>
          </a:xfrm>
          <a:prstGeom prst="rect">
            <a:avLst/>
          </a:prstGeom>
          <a:solidFill>
            <a:srgbClr val="FDC112"/>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0" y="6646922"/>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
        <p:nvSpPr>
          <p:cNvPr id="8" name="TextBox 7"/>
          <p:cNvSpPr txBox="1"/>
          <p:nvPr/>
        </p:nvSpPr>
        <p:spPr>
          <a:xfrm>
            <a:off x="0" y="2182813"/>
            <a:ext cx="2653251" cy="2492990"/>
          </a:xfrm>
          <a:prstGeom prst="rect">
            <a:avLst/>
          </a:prstGeom>
          <a:noFill/>
        </p:spPr>
        <p:txBody>
          <a:bodyPr wrap="square" rtlCol="0">
            <a:spAutoFit/>
          </a:bodyPr>
          <a:lstStyle/>
          <a:p>
            <a:pPr algn="ctr"/>
            <a:r>
              <a:rPr lang="en-US" sz="3200" dirty="0">
                <a:solidFill>
                  <a:sysClr val="windowText" lastClr="000000"/>
                </a:solidFill>
                <a:latin typeface="KG First Time In Forever" panose="02000506000000020003" pitchFamily="2" charset="0"/>
                <a:ea typeface="KBScaredStraight" panose="02000603000000000000" pitchFamily="2" charset="0"/>
              </a:rPr>
              <a:t>Student Protestors in Wisconsin  1965</a:t>
            </a:r>
          </a:p>
          <a:p>
            <a:pPr marL="571500" indent="-571500">
              <a:buFont typeface="Arial" panose="020B0604020202020204" pitchFamily="34" charset="0"/>
              <a:buChar char="•"/>
            </a:pPr>
            <a:endParaRPr lang="en-US" sz="2800" dirty="0">
              <a:solidFill>
                <a:sysClr val="windowText" lastClr="000000"/>
              </a:solidFill>
              <a:latin typeface="KBScaredStraight" panose="02000603000000000000" pitchFamily="2" charset="0"/>
              <a:ea typeface="KBScaredStraight" panose="02000603000000000000" pitchFamily="2" charset="0"/>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r="12165"/>
          <a:stretch/>
        </p:blipFill>
        <p:spPr>
          <a:xfrm>
            <a:off x="2653251" y="163114"/>
            <a:ext cx="6371777" cy="640080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50541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685801" y="0"/>
            <a:ext cx="7923626" cy="6858000"/>
          </a:xfrm>
          <a:prstGeom prst="rect">
            <a:avLst/>
          </a:prstGeom>
          <a:solidFill>
            <a:srgbClr val="68C7C3"/>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495997" y="0"/>
            <a:ext cx="6303329" cy="1423467"/>
          </a:xfrm>
          <a:prstGeom prst="rect">
            <a:avLst/>
          </a:prstGeom>
          <a:noFill/>
        </p:spPr>
        <p:txBody>
          <a:bodyPr wrap="none" lIns="68580" tIns="34290" rIns="68580" bIns="34290">
            <a:spAutoFit/>
          </a:bodyPr>
          <a:lstStyle/>
          <a:p>
            <a:pPr algn="ctr"/>
            <a:r>
              <a:rPr lang="en-US" sz="88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rPr>
              <a:t>Surrender</a:t>
            </a:r>
            <a:endParaRPr lang="en-US" sz="66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endParaRPr>
          </a:p>
        </p:txBody>
      </p:sp>
      <p:sp>
        <p:nvSpPr>
          <p:cNvPr id="8" name="TextBox 7"/>
          <p:cNvSpPr txBox="1"/>
          <p:nvPr/>
        </p:nvSpPr>
        <p:spPr>
          <a:xfrm>
            <a:off x="748225" y="1440096"/>
            <a:ext cx="7798777"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After many years of fighting and the loss of thousands of lives on both sides, the last American military troops withdrew from Vietnam in 1973.</a:t>
            </a: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In April 1975, South Vietnam officially surrendered.</a:t>
            </a:r>
          </a:p>
        </p:txBody>
      </p:sp>
      <p:sp>
        <p:nvSpPr>
          <p:cNvPr id="9" name="TextBox 8"/>
          <p:cNvSpPr txBox="1"/>
          <p:nvPr/>
        </p:nvSpPr>
        <p:spPr>
          <a:xfrm>
            <a:off x="621967" y="6645780"/>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8741506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857250"/>
            <a:ext cx="9144000" cy="5143500"/>
          </a:xfrm>
          <a:prstGeom prst="rect">
            <a:avLst/>
          </a:prstGeom>
          <a:solidFill>
            <a:srgbClr val="A2E4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0" y="0"/>
            <a:ext cx="9144009" cy="6858000"/>
          </a:xfrm>
          <a:prstGeom prst="rect">
            <a:avLst/>
          </a:prstGeom>
          <a:solidFill>
            <a:srgbClr val="FDC112"/>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0" y="6646922"/>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4" y="453911"/>
            <a:ext cx="8229600" cy="5950178"/>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77711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857250"/>
            <a:ext cx="9144000" cy="5143500"/>
          </a:xfrm>
          <a:prstGeom prst="rect">
            <a:avLst/>
          </a:prstGeom>
          <a:solidFill>
            <a:srgbClr val="A2E4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0" y="0"/>
            <a:ext cx="9144009" cy="6858000"/>
          </a:xfrm>
          <a:prstGeom prst="rect">
            <a:avLst/>
          </a:prstGeom>
          <a:solidFill>
            <a:srgbClr val="FDC112"/>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0" y="6646922"/>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2361"/>
          <a:stretch/>
        </p:blipFill>
        <p:spPr>
          <a:xfrm>
            <a:off x="175953" y="180201"/>
            <a:ext cx="8792082" cy="6400800"/>
          </a:xfrm>
          <a:prstGeom prst="rect">
            <a:avLst/>
          </a:prstGeom>
          <a:ln w="38100">
            <a:solidFill>
              <a:schemeClr val="tx1"/>
            </a:solidFill>
          </a:ln>
          <a:effectLst>
            <a:outerShdw blurRad="292100" dist="139700" dir="2700000" algn="tl" rotWithShape="0">
              <a:srgbClr val="333333">
                <a:alpha val="65000"/>
              </a:srgbClr>
            </a:outerShdw>
          </a:effectLst>
        </p:spPr>
      </p:pic>
      <p:sp>
        <p:nvSpPr>
          <p:cNvPr id="10" name="TextBox 9"/>
          <p:cNvSpPr txBox="1"/>
          <p:nvPr/>
        </p:nvSpPr>
        <p:spPr>
          <a:xfrm>
            <a:off x="245818" y="135058"/>
            <a:ext cx="8630425" cy="1077218"/>
          </a:xfrm>
          <a:prstGeom prst="rect">
            <a:avLst/>
          </a:prstGeom>
          <a:noFill/>
        </p:spPr>
        <p:txBody>
          <a:bodyPr wrap="square" rtlCol="0">
            <a:spAutoFit/>
          </a:bodyPr>
          <a:lstStyle/>
          <a:p>
            <a:pPr algn="ctr"/>
            <a:r>
              <a:rPr lang="en-US" sz="3200" dirty="0">
                <a:latin typeface="KG First Time In Forever" panose="02000506000000020003" pitchFamily="2" charset="0"/>
                <a:ea typeface="KBScaredStraight" panose="02000603000000000000" pitchFamily="2" charset="0"/>
              </a:rPr>
              <a:t>A </a:t>
            </a:r>
            <a:r>
              <a:rPr lang="en-GB" sz="3200" dirty="0">
                <a:effectLst/>
                <a:latin typeface="KG First Time In Forever" panose="02000506000000020003" pitchFamily="2" charset="0"/>
                <a:ea typeface="KBScaredStraight" panose="02000603000000000000" pitchFamily="2" charset="0"/>
              </a:rPr>
              <a:t>CIA employee helps Vietnamese evacuees onto an Air America helicopter - 1975</a:t>
            </a:r>
            <a:endParaRPr lang="en-US" sz="3200" dirty="0">
              <a:latin typeface="KG First Time In Forever" panose="02000506000000020003" pitchFamily="2" charset="0"/>
              <a:ea typeface="KBScaredStraight" panose="02000603000000000000" pitchFamily="2" charset="0"/>
            </a:endParaRPr>
          </a:p>
        </p:txBody>
      </p:sp>
    </p:spTree>
    <p:extLst>
      <p:ext uri="{BB962C8B-B14F-4D97-AF65-F5344CB8AC3E}">
        <p14:creationId xmlns:p14="http://schemas.microsoft.com/office/powerpoint/2010/main" val="22733857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685801" y="0"/>
            <a:ext cx="7923626" cy="6858000"/>
          </a:xfrm>
          <a:prstGeom prst="rect">
            <a:avLst/>
          </a:prstGeom>
          <a:solidFill>
            <a:srgbClr val="68C7C3"/>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2670035" y="0"/>
            <a:ext cx="3955250" cy="1423467"/>
          </a:xfrm>
          <a:prstGeom prst="rect">
            <a:avLst/>
          </a:prstGeom>
          <a:noFill/>
        </p:spPr>
        <p:txBody>
          <a:bodyPr wrap="none" lIns="68580" tIns="34290" rIns="68580" bIns="34290">
            <a:spAutoFit/>
          </a:bodyPr>
          <a:lstStyle/>
          <a:p>
            <a:pPr algn="ctr"/>
            <a:r>
              <a:rPr lang="en-US" sz="88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rPr>
              <a:t>United</a:t>
            </a:r>
            <a:endParaRPr lang="en-US" sz="6600" b="1" dirty="0">
              <a:ln w="38100">
                <a:solidFill>
                  <a:schemeClr val="tx1"/>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endParaRPr>
          </a:p>
        </p:txBody>
      </p:sp>
      <p:sp>
        <p:nvSpPr>
          <p:cNvPr id="8" name="TextBox 7"/>
          <p:cNvSpPr txBox="1"/>
          <p:nvPr/>
        </p:nvSpPr>
        <p:spPr>
          <a:xfrm>
            <a:off x="748225" y="1440096"/>
            <a:ext cx="7798777" cy="4031873"/>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The North Vietnamese army took over the country and unified it as the Republic of Vietnam, a Communist state.</a:t>
            </a: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Even though Ho Chi Minh died in 1969, his dream of an independent Vietnam finally became a reality.</a:t>
            </a: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p:txBody>
      </p:sp>
      <p:sp>
        <p:nvSpPr>
          <p:cNvPr id="9" name="TextBox 8"/>
          <p:cNvSpPr txBox="1"/>
          <p:nvPr/>
        </p:nvSpPr>
        <p:spPr>
          <a:xfrm>
            <a:off x="621967" y="6645780"/>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1583960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5400000">
            <a:off x="5432610" y="2963489"/>
            <a:ext cx="6335517" cy="931024"/>
          </a:xfrm>
          <a:prstGeom prst="rect">
            <a:avLst/>
          </a:prstGeom>
          <a:noFill/>
        </p:spPr>
        <p:txBody>
          <a:bodyPr wrap="none" lIns="68580" tIns="34290" rIns="68580" bIns="34290">
            <a:spAutoFit/>
          </a:bodyPr>
          <a:lstStyle/>
          <a:p>
            <a:pPr algn="ctr"/>
            <a:r>
              <a:rPr lang="en-US" sz="3200" b="1" dirty="0">
                <a:ln w="28575">
                  <a:solidFill>
                    <a:sysClr val="windowText" lastClr="000000"/>
                  </a:solidFill>
                  <a:prstDash val="solid"/>
                </a:ln>
                <a:solidFill>
                  <a:srgbClr val="FFFFFF"/>
                </a:solidFill>
                <a:effectLst>
                  <a:outerShdw blurRad="38100" dist="22860" dir="5400000" algn="tl" rotWithShape="0">
                    <a:srgbClr val="000000">
                      <a:alpha val="30000"/>
                    </a:srgbClr>
                  </a:outerShdw>
                </a:effectLst>
                <a:latin typeface="KG Second Chances Solid" panose="02000000000000000000" pitchFamily="2" charset="0"/>
              </a:rPr>
              <a:t>Containment of Communism</a:t>
            </a:r>
          </a:p>
          <a:p>
            <a:pPr algn="ctr"/>
            <a:r>
              <a:rPr lang="en-US" sz="2400" b="1" dirty="0">
                <a:ln w="28575">
                  <a:solidFill>
                    <a:sysClr val="windowText" lastClr="000000"/>
                  </a:solidFill>
                  <a:prstDash val="solid"/>
                </a:ln>
                <a:solidFill>
                  <a:srgbClr val="FFFFFF"/>
                </a:solidFill>
                <a:effectLst>
                  <a:outerShdw blurRad="38100" dist="22860" dir="5400000" algn="tl" rotWithShape="0">
                    <a:srgbClr val="000000">
                      <a:alpha val="30000"/>
                    </a:srgbClr>
                  </a:outerShdw>
                </a:effectLst>
                <a:latin typeface="KG Second Chances Solid" panose="02000000000000000000" pitchFamily="2" charset="0"/>
              </a:rPr>
              <a:t>CLOZE Notes 5</a:t>
            </a:r>
          </a:p>
        </p:txBody>
      </p:sp>
      <p:sp>
        <p:nvSpPr>
          <p:cNvPr id="6" name="TextBox 5"/>
          <p:cNvSpPr txBox="1"/>
          <p:nvPr/>
        </p:nvSpPr>
        <p:spPr>
          <a:xfrm rot="5400000">
            <a:off x="806179" y="-578251"/>
            <a:ext cx="6642848" cy="8014502"/>
          </a:xfrm>
          <a:prstGeom prst="rect">
            <a:avLst/>
          </a:prstGeom>
          <a:noFill/>
        </p:spPr>
        <p:txBody>
          <a:bodyPr wrap="square" rtlCol="0">
            <a:spAutoFit/>
          </a:bodyPr>
          <a:lstStyle/>
          <a:p>
            <a:pPr>
              <a:lnSpc>
                <a:spcPct val="80000"/>
              </a:lnSpc>
            </a:pPr>
            <a:r>
              <a:rPr lang="en-GB" sz="1400" b="1" dirty="0">
                <a:latin typeface="KG First Time In Forever" panose="02000506000000020003" pitchFamily="2" charset="0"/>
                <a:ea typeface="KBScaredStraight" panose="02000603000000000000" pitchFamily="2" charset="0"/>
              </a:rPr>
              <a:t>Protests</a:t>
            </a:r>
          </a:p>
          <a:p>
            <a:pPr marL="171450" indent="-171450">
              <a:lnSpc>
                <a:spcPct val="80000"/>
              </a:lnSpc>
              <a:buFont typeface="Arial" panose="020B0604020202020204" pitchFamily="34" charset="0"/>
              <a:buChar char="•"/>
            </a:pPr>
            <a:r>
              <a:rPr lang="en-GB" sz="1400" dirty="0">
                <a:latin typeface="KG First Time In Forever" panose="02000506000000020003" pitchFamily="2" charset="0"/>
                <a:ea typeface="KBScaredStraight" panose="02000603000000000000" pitchFamily="2" charset="0"/>
              </a:rPr>
              <a:t>The Vietnam War had become extremely unpopular and </a:t>
            </a:r>
            <a:r>
              <a:rPr lang="en-GB" sz="1400" dirty="0">
                <a:solidFill>
                  <a:srgbClr val="FF0000"/>
                </a:solidFill>
                <a:latin typeface="KG First Time In Forever" panose="02000506000000020003" pitchFamily="2" charset="0"/>
                <a:ea typeface="KBScaredStraight" panose="02000603000000000000" pitchFamily="2" charset="0"/>
              </a:rPr>
              <a:t>many Americans protested </a:t>
            </a:r>
            <a:r>
              <a:rPr lang="en-GB" sz="1400" dirty="0">
                <a:latin typeface="KG First Time In Forever" panose="02000506000000020003" pitchFamily="2" charset="0"/>
                <a:ea typeface="KBScaredStraight" panose="02000603000000000000" pitchFamily="2" charset="0"/>
              </a:rPr>
              <a:t>US involvement. </a:t>
            </a:r>
          </a:p>
          <a:p>
            <a:pPr marL="171450" indent="-171450">
              <a:lnSpc>
                <a:spcPct val="80000"/>
              </a:lnSpc>
              <a:buFont typeface="Arial" panose="020B0604020202020204" pitchFamily="34" charset="0"/>
              <a:buChar char="•"/>
            </a:pPr>
            <a:r>
              <a:rPr lang="en-GB" sz="1400" dirty="0">
                <a:latin typeface="KG First Time In Forever" panose="02000506000000020003" pitchFamily="2" charset="0"/>
                <a:ea typeface="KBScaredStraight" panose="02000603000000000000" pitchFamily="2" charset="0"/>
              </a:rPr>
              <a:t>Billions of dollars were spent and </a:t>
            </a:r>
            <a:r>
              <a:rPr lang="en-GB" sz="1400" dirty="0">
                <a:solidFill>
                  <a:srgbClr val="FF0000"/>
                </a:solidFill>
                <a:latin typeface="KG First Time In Forever" panose="02000506000000020003" pitchFamily="2" charset="0"/>
                <a:ea typeface="KBScaredStraight" panose="02000603000000000000" pitchFamily="2" charset="0"/>
              </a:rPr>
              <a:t>thousands of lives were lost </a:t>
            </a:r>
            <a:r>
              <a:rPr lang="en-GB" sz="1400" dirty="0">
                <a:latin typeface="KG First Time In Forever" panose="02000506000000020003" pitchFamily="2" charset="0"/>
                <a:ea typeface="KBScaredStraight" panose="02000603000000000000" pitchFamily="2" charset="0"/>
              </a:rPr>
              <a:t>fighting in Vietnam to prevent the country from becoming Communist.</a:t>
            </a:r>
          </a:p>
          <a:p>
            <a:pPr marL="171450" indent="-171450">
              <a:lnSpc>
                <a:spcPct val="80000"/>
              </a:lnSpc>
              <a:buFont typeface="Arial" panose="020B0604020202020204" pitchFamily="34" charset="0"/>
              <a:buChar char="•"/>
            </a:pPr>
            <a:r>
              <a:rPr lang="en-GB" sz="1400" dirty="0">
                <a:latin typeface="KG First Time In Forever" panose="02000506000000020003" pitchFamily="2" charset="0"/>
                <a:ea typeface="KBScaredStraight" panose="02000603000000000000" pitchFamily="2" charset="0"/>
              </a:rPr>
              <a:t>The American and South Vietnamese forces were </a:t>
            </a:r>
            <a:r>
              <a:rPr lang="en-GB" sz="1400" dirty="0">
                <a:solidFill>
                  <a:srgbClr val="FF0000"/>
                </a:solidFill>
                <a:latin typeface="KG First Time In Forever" panose="02000506000000020003" pitchFamily="2" charset="0"/>
                <a:ea typeface="KBScaredStraight" panose="02000603000000000000" pitchFamily="2" charset="0"/>
              </a:rPr>
              <a:t>not making much progress </a:t>
            </a:r>
            <a:r>
              <a:rPr lang="en-GB" sz="1400" dirty="0">
                <a:latin typeface="KG First Time In Forever" panose="02000506000000020003" pitchFamily="2" charset="0"/>
                <a:ea typeface="KBScaredStraight" panose="02000603000000000000" pitchFamily="2" charset="0"/>
              </a:rPr>
              <a:t>in winning the war, so in 1969, the US began to withdraw its troops.</a:t>
            </a:r>
          </a:p>
          <a:p>
            <a:pPr>
              <a:lnSpc>
                <a:spcPct val="80000"/>
              </a:lnSpc>
            </a:pPr>
            <a:endParaRPr lang="en-GB" sz="1400" b="1" dirty="0">
              <a:latin typeface="KG First Time In Forever" panose="02000506000000020003" pitchFamily="2" charset="0"/>
              <a:ea typeface="KBScaredStraight" panose="02000603000000000000" pitchFamily="2" charset="0"/>
            </a:endParaRPr>
          </a:p>
          <a:p>
            <a:pPr>
              <a:lnSpc>
                <a:spcPct val="80000"/>
              </a:lnSpc>
            </a:pPr>
            <a:r>
              <a:rPr lang="en-GB" sz="1400" b="1" dirty="0">
                <a:latin typeface="KG First Time In Forever" panose="02000506000000020003" pitchFamily="2" charset="0"/>
                <a:ea typeface="KBScaredStraight" panose="02000603000000000000" pitchFamily="2" charset="0"/>
              </a:rPr>
              <a:t>Surrender</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After many years of fighting and the loss of thousands of lives on both sides, the last American military troops </a:t>
            </a:r>
            <a:r>
              <a:rPr lang="en-US" sz="1400" dirty="0">
                <a:solidFill>
                  <a:srgbClr val="FF0000"/>
                </a:solidFill>
                <a:latin typeface="KG First Time In Forever" panose="02000506000000020003" pitchFamily="2" charset="0"/>
                <a:ea typeface="KBScaredStraight" panose="02000603000000000000" pitchFamily="2" charset="0"/>
              </a:rPr>
              <a:t>withdrew from Vietnam in 1973</a:t>
            </a:r>
            <a:r>
              <a:rPr lang="en-US" sz="1400" dirty="0">
                <a:latin typeface="KG First Time In Forever" panose="02000506000000020003" pitchFamily="2" charset="0"/>
                <a:ea typeface="KBScaredStraight" panose="02000603000000000000" pitchFamily="2" charset="0"/>
              </a:rPr>
              <a:t>.</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In April 1975, South Vietnam</a:t>
            </a:r>
            <a:r>
              <a:rPr lang="en-US" sz="1400" dirty="0">
                <a:solidFill>
                  <a:srgbClr val="FF0000"/>
                </a:solidFill>
                <a:latin typeface="KG First Time In Forever" panose="02000506000000020003" pitchFamily="2" charset="0"/>
                <a:ea typeface="KBScaredStraight" panose="02000603000000000000" pitchFamily="2" charset="0"/>
              </a:rPr>
              <a:t> officially surrendered</a:t>
            </a:r>
            <a:r>
              <a:rPr lang="en-US" sz="1400" dirty="0">
                <a:latin typeface="KG First Time In Forever" panose="02000506000000020003" pitchFamily="2" charset="0"/>
                <a:ea typeface="KBScaredStraight" panose="02000603000000000000" pitchFamily="2" charset="0"/>
              </a:rPr>
              <a:t>.</a:t>
            </a:r>
          </a:p>
          <a:p>
            <a:pPr>
              <a:lnSpc>
                <a:spcPct val="80000"/>
              </a:lnSpc>
            </a:pPr>
            <a:endParaRPr lang="en-GB" sz="1400" b="1" dirty="0">
              <a:latin typeface="KG First Time In Forever" panose="02000506000000020003" pitchFamily="2" charset="0"/>
              <a:ea typeface="KBScaredStraight" panose="02000603000000000000" pitchFamily="2" charset="0"/>
            </a:endParaRPr>
          </a:p>
          <a:p>
            <a:pPr>
              <a:lnSpc>
                <a:spcPct val="80000"/>
              </a:lnSpc>
            </a:pPr>
            <a:r>
              <a:rPr lang="en-GB" sz="1400" b="1" dirty="0">
                <a:latin typeface="KG First Time In Forever" panose="02000506000000020003" pitchFamily="2" charset="0"/>
                <a:ea typeface="KBScaredStraight" panose="02000603000000000000" pitchFamily="2" charset="0"/>
              </a:rPr>
              <a:t>United</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The North Vietnamese army took over the country and unified it as the Republic of Vietnam, a </a:t>
            </a:r>
            <a:r>
              <a:rPr lang="en-US" sz="1400" dirty="0">
                <a:solidFill>
                  <a:srgbClr val="FF0000"/>
                </a:solidFill>
                <a:latin typeface="KG First Time In Forever" panose="02000506000000020003" pitchFamily="2" charset="0"/>
                <a:ea typeface="KBScaredStraight" panose="02000603000000000000" pitchFamily="2" charset="0"/>
              </a:rPr>
              <a:t>Communist state</a:t>
            </a:r>
            <a:r>
              <a:rPr lang="en-US" sz="1400" dirty="0">
                <a:latin typeface="KG First Time In Forever" panose="02000506000000020003" pitchFamily="2" charset="0"/>
                <a:ea typeface="KBScaredStraight" panose="02000603000000000000" pitchFamily="2" charset="0"/>
              </a:rPr>
              <a:t>.</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Even though Ho Chi Minh died in 1969, his dream of an </a:t>
            </a:r>
            <a:r>
              <a:rPr lang="en-US" sz="1400" dirty="0">
                <a:solidFill>
                  <a:srgbClr val="FF0000"/>
                </a:solidFill>
                <a:latin typeface="KG First Time In Forever" panose="02000506000000020003" pitchFamily="2" charset="0"/>
                <a:ea typeface="KBScaredStraight" panose="02000603000000000000" pitchFamily="2" charset="0"/>
              </a:rPr>
              <a:t>independent Vietnam </a:t>
            </a:r>
            <a:r>
              <a:rPr lang="en-US" sz="1400" dirty="0">
                <a:latin typeface="KG First Time In Forever" panose="02000506000000020003" pitchFamily="2" charset="0"/>
                <a:ea typeface="KBScaredStraight" panose="02000603000000000000" pitchFamily="2" charset="0"/>
              </a:rPr>
              <a:t>finally became a reality.</a:t>
            </a:r>
          </a:p>
          <a:p>
            <a:pPr>
              <a:lnSpc>
                <a:spcPct val="80000"/>
              </a:lnSpc>
            </a:pPr>
            <a:endParaRPr lang="en-GB" sz="1400" b="1" dirty="0">
              <a:latin typeface="KG First Time In Forever" panose="02000506000000020003" pitchFamily="2" charset="0"/>
              <a:ea typeface="KBScaredStraight" panose="02000603000000000000" pitchFamily="2" charset="0"/>
            </a:endParaRPr>
          </a:p>
          <a:p>
            <a:pPr>
              <a:lnSpc>
                <a:spcPct val="80000"/>
              </a:lnSpc>
            </a:pPr>
            <a:endParaRPr lang="en-GB" sz="1400" b="1" dirty="0">
              <a:latin typeface="KG First Time In Forever" panose="02000506000000020003" pitchFamily="2" charset="0"/>
              <a:ea typeface="KBScaredStraight" panose="02000603000000000000" pitchFamily="2" charset="0"/>
            </a:endParaRPr>
          </a:p>
          <a:p>
            <a:pPr>
              <a:lnSpc>
                <a:spcPct val="80000"/>
              </a:lnSpc>
            </a:pPr>
            <a:endParaRPr lang="en-GB" sz="1400" b="1" dirty="0">
              <a:latin typeface="KG First Time In Forever" panose="02000506000000020003" pitchFamily="2" charset="0"/>
              <a:ea typeface="KBScaredStraight" panose="02000603000000000000" pitchFamily="2" charset="0"/>
            </a:endParaRPr>
          </a:p>
          <a:p>
            <a:pPr>
              <a:lnSpc>
                <a:spcPct val="80000"/>
              </a:lnSpc>
            </a:pPr>
            <a:r>
              <a:rPr lang="en-GB" sz="1400" b="1" dirty="0">
                <a:latin typeface="KG First Time In Forever" panose="02000506000000020003" pitchFamily="2" charset="0"/>
                <a:ea typeface="KBScaredStraight" panose="02000603000000000000" pitchFamily="2" charset="0"/>
              </a:rPr>
              <a:t>COMMUNISM TODAY</a:t>
            </a:r>
          </a:p>
          <a:p>
            <a:pPr>
              <a:lnSpc>
                <a:spcPct val="80000"/>
              </a:lnSpc>
            </a:pPr>
            <a:r>
              <a:rPr lang="en-GB" sz="1400" b="1" dirty="0">
                <a:latin typeface="KG First Time In Forever" panose="02000506000000020003" pitchFamily="2" charset="0"/>
                <a:ea typeface="KBScaredStraight" panose="02000603000000000000" pitchFamily="2" charset="0"/>
              </a:rPr>
              <a:t>Today</a:t>
            </a:r>
          </a:p>
          <a:p>
            <a:pPr marL="171450" indent="-171450">
              <a:lnSpc>
                <a:spcPct val="80000"/>
              </a:lnSpc>
              <a:buFont typeface="Arial" panose="020B0604020202020204" pitchFamily="34" charset="0"/>
              <a:buChar char="•"/>
            </a:pPr>
            <a:r>
              <a:rPr lang="en-GB" sz="1400" dirty="0">
                <a:latin typeface="KG First Time In Forever" panose="02000506000000020003" pitchFamily="2" charset="0"/>
                <a:ea typeface="KBScaredStraight" panose="02000603000000000000" pitchFamily="2" charset="0"/>
              </a:rPr>
              <a:t>Communist rule in North Korea has left many citizens in poverty with </a:t>
            </a:r>
            <a:r>
              <a:rPr lang="en-GB" sz="1400" dirty="0">
                <a:solidFill>
                  <a:srgbClr val="FF0000"/>
                </a:solidFill>
                <a:latin typeface="KG First Time In Forever" panose="02000506000000020003" pitchFamily="2" charset="0"/>
                <a:ea typeface="KBScaredStraight" panose="02000603000000000000" pitchFamily="2" charset="0"/>
              </a:rPr>
              <a:t>very little human rights</a:t>
            </a:r>
            <a:r>
              <a:rPr lang="en-GB" sz="1400" dirty="0">
                <a:latin typeface="KG First Time In Forever" panose="02000506000000020003" pitchFamily="2" charset="0"/>
                <a:ea typeface="KBScaredStraight" panose="02000603000000000000" pitchFamily="2" charset="0"/>
              </a:rPr>
              <a:t>.</a:t>
            </a:r>
          </a:p>
          <a:p>
            <a:pPr marL="171450" indent="-171450">
              <a:lnSpc>
                <a:spcPct val="80000"/>
              </a:lnSpc>
              <a:buFont typeface="Arial" panose="020B0604020202020204" pitchFamily="34" charset="0"/>
              <a:buChar char="•"/>
            </a:pPr>
            <a:r>
              <a:rPr lang="en-GB" sz="1400" dirty="0">
                <a:latin typeface="KG First Time In Forever" panose="02000506000000020003" pitchFamily="2" charset="0"/>
                <a:ea typeface="KBScaredStraight" panose="02000603000000000000" pitchFamily="2" charset="0"/>
              </a:rPr>
              <a:t>The North Korean government uses most of its </a:t>
            </a:r>
            <a:r>
              <a:rPr lang="en-GB" sz="1400" dirty="0">
                <a:solidFill>
                  <a:srgbClr val="FF0000"/>
                </a:solidFill>
                <a:latin typeface="KG First Time In Forever" panose="02000506000000020003" pitchFamily="2" charset="0"/>
                <a:ea typeface="KBScaredStraight" panose="02000603000000000000" pitchFamily="2" charset="0"/>
              </a:rPr>
              <a:t>resources on the military</a:t>
            </a:r>
            <a:r>
              <a:rPr lang="en-GB" sz="1400" dirty="0">
                <a:latin typeface="KG First Time In Forever" panose="02000506000000020003" pitchFamily="2" charset="0"/>
                <a:ea typeface="KBScaredStraight" panose="02000603000000000000" pitchFamily="2" charset="0"/>
              </a:rPr>
              <a:t>, so the people have access to few modern conveniences.</a:t>
            </a:r>
          </a:p>
          <a:p>
            <a:pPr marL="171450" indent="-171450">
              <a:lnSpc>
                <a:spcPct val="80000"/>
              </a:lnSpc>
              <a:buFont typeface="Arial" panose="020B0604020202020204" pitchFamily="34" charset="0"/>
              <a:buChar char="•"/>
            </a:pPr>
            <a:r>
              <a:rPr lang="en-GB" sz="1400" dirty="0">
                <a:latin typeface="KG First Time In Forever" panose="02000506000000020003" pitchFamily="2" charset="0"/>
                <a:ea typeface="KBScaredStraight" panose="02000603000000000000" pitchFamily="2" charset="0"/>
              </a:rPr>
              <a:t>In Vietnam, the government struggled for many years, but is finally starting to experience </a:t>
            </a:r>
            <a:r>
              <a:rPr lang="en-GB" sz="1400" dirty="0">
                <a:solidFill>
                  <a:srgbClr val="FF0000"/>
                </a:solidFill>
                <a:latin typeface="KG First Time In Forever" panose="02000506000000020003" pitchFamily="2" charset="0"/>
                <a:ea typeface="KBScaredStraight" panose="02000603000000000000" pitchFamily="2" charset="0"/>
              </a:rPr>
              <a:t>strong economic growth</a:t>
            </a:r>
            <a:r>
              <a:rPr lang="en-GB" sz="1400" dirty="0">
                <a:latin typeface="KG First Time In Forever" panose="02000506000000020003" pitchFamily="2" charset="0"/>
                <a:ea typeface="KBScaredStraight" panose="02000603000000000000" pitchFamily="2" charset="0"/>
              </a:rPr>
              <a:t>.</a:t>
            </a:r>
          </a:p>
          <a:p>
            <a:pPr>
              <a:lnSpc>
                <a:spcPct val="80000"/>
              </a:lnSpc>
            </a:pPr>
            <a:endParaRPr lang="en-GB" sz="1400" b="1" dirty="0">
              <a:latin typeface="KG First Time In Forever" panose="02000506000000020003" pitchFamily="2" charset="0"/>
              <a:ea typeface="KBScaredStraight" panose="02000603000000000000" pitchFamily="2" charset="0"/>
            </a:endParaRPr>
          </a:p>
          <a:p>
            <a:pPr>
              <a:lnSpc>
                <a:spcPct val="80000"/>
              </a:lnSpc>
            </a:pPr>
            <a:r>
              <a:rPr lang="en-GB" sz="1400" b="1" dirty="0">
                <a:latin typeface="KG First Time In Forever" panose="02000506000000020003" pitchFamily="2" charset="0"/>
                <a:ea typeface="KBScaredStraight" panose="02000603000000000000" pitchFamily="2" charset="0"/>
              </a:rPr>
              <a:t>Democracy </a:t>
            </a:r>
          </a:p>
          <a:p>
            <a:pPr marL="171450" indent="-171450">
              <a:lnSpc>
                <a:spcPct val="80000"/>
              </a:lnSpc>
              <a:buFont typeface="Arial" panose="020B0604020202020204" pitchFamily="34" charset="0"/>
              <a:buChar char="•"/>
            </a:pPr>
            <a:r>
              <a:rPr lang="en-GB" sz="1400" dirty="0">
                <a:latin typeface="KG First Time In Forever" panose="02000506000000020003" pitchFamily="2" charset="0"/>
                <a:ea typeface="KBScaredStraight" panose="02000603000000000000" pitchFamily="2" charset="0"/>
              </a:rPr>
              <a:t>In order to </a:t>
            </a:r>
            <a:r>
              <a:rPr lang="en-GB" sz="1400" dirty="0">
                <a:solidFill>
                  <a:srgbClr val="FF0000"/>
                </a:solidFill>
                <a:latin typeface="KG First Time In Forever" panose="02000506000000020003" pitchFamily="2" charset="0"/>
                <a:ea typeface="KBScaredStraight" panose="02000603000000000000" pitchFamily="2" charset="0"/>
              </a:rPr>
              <a:t>protect democracy </a:t>
            </a:r>
            <a:r>
              <a:rPr lang="en-GB" sz="1400" dirty="0">
                <a:latin typeface="KG First Time In Forever" panose="02000506000000020003" pitchFamily="2" charset="0"/>
                <a:ea typeface="KBScaredStraight" panose="02000603000000000000" pitchFamily="2" charset="0"/>
              </a:rPr>
              <a:t>and citizens’ individual freedoms and rights, the US intervened in both Korea and Vietnam.</a:t>
            </a:r>
          </a:p>
          <a:p>
            <a:pPr marL="171450" indent="-171450">
              <a:lnSpc>
                <a:spcPct val="80000"/>
              </a:lnSpc>
              <a:buFont typeface="Arial" panose="020B0604020202020204" pitchFamily="34" charset="0"/>
              <a:buChar char="•"/>
            </a:pPr>
            <a:r>
              <a:rPr lang="en-GB" sz="1400" dirty="0">
                <a:latin typeface="KG First Time In Forever" panose="02000506000000020003" pitchFamily="2" charset="0"/>
                <a:ea typeface="KBScaredStraight" panose="02000603000000000000" pitchFamily="2" charset="0"/>
              </a:rPr>
              <a:t>Even though America’s containment policy </a:t>
            </a:r>
            <a:r>
              <a:rPr lang="en-GB" sz="1400" dirty="0">
                <a:solidFill>
                  <a:srgbClr val="FF0000"/>
                </a:solidFill>
                <a:latin typeface="KG First Time In Forever" panose="02000506000000020003" pitchFamily="2" charset="0"/>
                <a:ea typeface="KBScaredStraight" panose="02000603000000000000" pitchFamily="2" charset="0"/>
              </a:rPr>
              <a:t>failed in keeping Communists out </a:t>
            </a:r>
            <a:r>
              <a:rPr lang="en-GB" sz="1400" dirty="0">
                <a:latin typeface="KG First Time In Forever" panose="02000506000000020003" pitchFamily="2" charset="0"/>
                <a:ea typeface="KBScaredStraight" panose="02000603000000000000" pitchFamily="2" charset="0"/>
              </a:rPr>
              <a:t>of Korea and Vietnam, worldwide, democracy eventually proved to be more successful.</a:t>
            </a:r>
          </a:p>
          <a:p>
            <a:pPr marL="171450" indent="-171450">
              <a:lnSpc>
                <a:spcPct val="80000"/>
              </a:lnSpc>
              <a:buFont typeface="Arial" panose="020B0604020202020204" pitchFamily="34" charset="0"/>
              <a:buChar char="•"/>
            </a:pPr>
            <a:r>
              <a:rPr lang="en-GB" sz="1400" dirty="0">
                <a:latin typeface="KG First Time In Forever" panose="02000506000000020003" pitchFamily="2" charset="0"/>
                <a:ea typeface="KBScaredStraight" panose="02000603000000000000" pitchFamily="2" charset="0"/>
              </a:rPr>
              <a:t>There are still a few Communist countries left today, but over time, more and more have made the </a:t>
            </a:r>
            <a:r>
              <a:rPr lang="en-GB" sz="1400" dirty="0">
                <a:solidFill>
                  <a:srgbClr val="FF0000"/>
                </a:solidFill>
                <a:latin typeface="KG First Time In Forever" panose="02000506000000020003" pitchFamily="2" charset="0"/>
                <a:ea typeface="KBScaredStraight" panose="02000603000000000000" pitchFamily="2" charset="0"/>
              </a:rPr>
              <a:t>switch to democracy</a:t>
            </a:r>
            <a:r>
              <a:rPr lang="en-GB" sz="1400" dirty="0">
                <a:latin typeface="KG First Time In Forever" panose="02000506000000020003" pitchFamily="2" charset="0"/>
                <a:ea typeface="KBScaredStraight" panose="02000603000000000000" pitchFamily="2" charset="0"/>
              </a:rPr>
              <a:t>.</a:t>
            </a:r>
            <a:endParaRPr lang="en-GB" sz="1400" b="1" dirty="0">
              <a:latin typeface="KG First Time In Forever" panose="02000506000000020003" pitchFamily="2" charset="0"/>
              <a:ea typeface="KBScaredStraight" panose="02000603000000000000" pitchFamily="2" charset="0"/>
            </a:endParaRPr>
          </a:p>
          <a:p>
            <a:pPr>
              <a:lnSpc>
                <a:spcPct val="80000"/>
              </a:lnSpc>
            </a:pPr>
            <a:endParaRPr lang="en-GB"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pPr>
              <a:defRPr/>
            </a:pPr>
            <a:endParaRPr lang="en-US" sz="1200" dirty="0">
              <a:latin typeface="KG First Time In Forever" panose="02000506000000020003" pitchFamily="2" charset="0"/>
              <a:ea typeface="KBScaredStraight" panose="02000603000000000000" pitchFamily="2" charset="0"/>
            </a:endParaRPr>
          </a:p>
        </p:txBody>
      </p:sp>
      <p:sp>
        <p:nvSpPr>
          <p:cNvPr id="7" name="TextBox 6"/>
          <p:cNvSpPr txBox="1"/>
          <p:nvPr/>
        </p:nvSpPr>
        <p:spPr>
          <a:xfrm rot="5400000">
            <a:off x="-902640" y="879553"/>
            <a:ext cx="1989938" cy="230832"/>
          </a:xfrm>
          <a:prstGeom prst="rect">
            <a:avLst/>
          </a:prstGeom>
          <a:noFill/>
        </p:spPr>
        <p:txBody>
          <a:bodyPr wrap="square" rtlCol="0">
            <a:spAutoFit/>
          </a:bodyPr>
          <a:lstStyle/>
          <a:p>
            <a:r>
              <a:rPr lang="en-US" sz="900" dirty="0">
                <a:latin typeface="KBScaredStraight" panose="02000603000000000000" pitchFamily="2" charset="0"/>
                <a:ea typeface="KBScaredStraight" panose="02000603000000000000" pitchFamily="2" charset="0"/>
              </a:rPr>
              <a:t>© Brain Wrinkles</a:t>
            </a:r>
          </a:p>
        </p:txBody>
      </p:sp>
      <p:sp>
        <p:nvSpPr>
          <p:cNvPr id="8" name="Rectangle 7"/>
          <p:cNvSpPr/>
          <p:nvPr/>
        </p:nvSpPr>
        <p:spPr>
          <a:xfrm>
            <a:off x="207748" y="107576"/>
            <a:ext cx="8796572" cy="66428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7720046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74812" y="594360"/>
            <a:ext cx="8686800" cy="5669280"/>
          </a:xfrm>
          <a:prstGeom prst="ellipse">
            <a:avLst/>
          </a:prstGeom>
          <a:solidFill>
            <a:schemeClr val="bg1">
              <a:alpha val="91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p:cNvSpPr/>
          <p:nvPr/>
        </p:nvSpPr>
        <p:spPr>
          <a:xfrm>
            <a:off x="357692" y="777240"/>
            <a:ext cx="8321040" cy="5303520"/>
          </a:xfrm>
          <a:prstGeom prst="ellipse">
            <a:avLst/>
          </a:prstGeom>
          <a:solidFill>
            <a:srgbClr val="68C7C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p:nvSpPr>
        <p:spPr>
          <a:xfrm>
            <a:off x="0" y="6646922"/>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
        <p:nvSpPr>
          <p:cNvPr id="6" name="Rectangle 5"/>
          <p:cNvSpPr/>
          <p:nvPr/>
        </p:nvSpPr>
        <p:spPr>
          <a:xfrm>
            <a:off x="1459002" y="3045999"/>
            <a:ext cx="6226000" cy="2192908"/>
          </a:xfrm>
          <a:prstGeom prst="rect">
            <a:avLst/>
          </a:prstGeom>
          <a:noFill/>
        </p:spPr>
        <p:txBody>
          <a:bodyPr wrap="none" lIns="68580" tIns="34290" rIns="68580" bIns="34290">
            <a:spAutoFit/>
          </a:bodyPr>
          <a:lstStyle/>
          <a:p>
            <a:pPr algn="ctr"/>
            <a:r>
              <a:rPr lang="en-US" sz="13800" b="1" dirty="0">
                <a:ln w="57150">
                  <a:solidFill>
                    <a:sysClr val="windowText" lastClr="000000"/>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rPr>
              <a:t>TODAY</a:t>
            </a:r>
          </a:p>
        </p:txBody>
      </p:sp>
      <p:sp>
        <p:nvSpPr>
          <p:cNvPr id="14" name="TextBox 13"/>
          <p:cNvSpPr txBox="1"/>
          <p:nvPr/>
        </p:nvSpPr>
        <p:spPr>
          <a:xfrm>
            <a:off x="578224" y="1728494"/>
            <a:ext cx="7879976" cy="1862048"/>
          </a:xfrm>
          <a:prstGeom prst="rect">
            <a:avLst/>
          </a:prstGeom>
          <a:noFill/>
        </p:spPr>
        <p:txBody>
          <a:bodyPr wrap="square" rtlCol="0">
            <a:spAutoFit/>
          </a:bodyPr>
          <a:lstStyle/>
          <a:p>
            <a:pPr algn="ctr"/>
            <a:r>
              <a:rPr lang="en-US" sz="11500" b="1" dirty="0">
                <a:ln w="28575">
                  <a:solidFill>
                    <a:schemeClr val="bg1"/>
                  </a:solidFill>
                </a:ln>
                <a:latin typeface="KG Eyes Wide Open" panose="02000506000000020004" pitchFamily="2" charset="0"/>
                <a:ea typeface="KBScaredStraight" panose="02000603000000000000" pitchFamily="2" charset="0"/>
              </a:rPr>
              <a:t>Communism</a:t>
            </a:r>
          </a:p>
        </p:txBody>
      </p:sp>
    </p:spTree>
    <p:extLst>
      <p:ext uri="{BB962C8B-B14F-4D97-AF65-F5344CB8AC3E}">
        <p14:creationId xmlns:p14="http://schemas.microsoft.com/office/powerpoint/2010/main" val="6198149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685801" y="0"/>
            <a:ext cx="7923626" cy="6858000"/>
          </a:xfrm>
          <a:prstGeom prst="rect">
            <a:avLst/>
          </a:prstGeom>
          <a:solidFill>
            <a:srgbClr val="68C7C3"/>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2725477" y="0"/>
            <a:ext cx="3844322" cy="1423467"/>
          </a:xfrm>
          <a:prstGeom prst="rect">
            <a:avLst/>
          </a:prstGeom>
          <a:noFill/>
        </p:spPr>
        <p:txBody>
          <a:bodyPr wrap="none" lIns="68580" tIns="34290" rIns="68580" bIns="34290">
            <a:spAutoFit/>
          </a:bodyPr>
          <a:lstStyle/>
          <a:p>
            <a:pPr algn="ctr"/>
            <a:r>
              <a:rPr lang="en-US" sz="8800" b="1" dirty="0">
                <a:ln w="38100">
                  <a:solidFill>
                    <a:schemeClr val="tx1"/>
                  </a:solidFill>
                  <a:prstDash val="solid"/>
                </a:ln>
                <a:solidFill>
                  <a:srgbClr val="FDC112"/>
                </a:solidFill>
                <a:effectLst>
                  <a:glow rad="101600">
                    <a:srgbClr val="FEFFFF"/>
                  </a:glow>
                  <a:outerShdw blurRad="50800" dist="38100" dir="2700000" algn="tl" rotWithShape="0">
                    <a:prstClr val="black">
                      <a:alpha val="40000"/>
                    </a:prstClr>
                  </a:outerShdw>
                </a:effectLst>
                <a:latin typeface="KG Second Chances Solid" panose="02000000000000000000" pitchFamily="2" charset="0"/>
              </a:rPr>
              <a:t>Today</a:t>
            </a:r>
            <a:endParaRPr lang="en-US" sz="6600" b="1" dirty="0">
              <a:ln w="38100">
                <a:solidFill>
                  <a:schemeClr val="tx1"/>
                </a:solidFill>
                <a:prstDash val="solid"/>
              </a:ln>
              <a:solidFill>
                <a:srgbClr val="FDC112"/>
              </a:solidFill>
              <a:effectLst>
                <a:glow rad="101600">
                  <a:srgbClr val="FEFFFF"/>
                </a:glow>
                <a:outerShdw blurRad="50800" dist="38100" dir="2700000" algn="tl" rotWithShape="0">
                  <a:prstClr val="black">
                    <a:alpha val="40000"/>
                  </a:prstClr>
                </a:outerShdw>
              </a:effectLst>
              <a:latin typeface="KG Second Chances Solid" panose="02000000000000000000" pitchFamily="2" charset="0"/>
            </a:endParaRPr>
          </a:p>
        </p:txBody>
      </p:sp>
      <p:sp>
        <p:nvSpPr>
          <p:cNvPr id="8" name="TextBox 7"/>
          <p:cNvSpPr txBox="1"/>
          <p:nvPr/>
        </p:nvSpPr>
        <p:spPr>
          <a:xfrm>
            <a:off x="748225" y="1434993"/>
            <a:ext cx="7798777" cy="4825232"/>
          </a:xfrm>
          <a:prstGeom prst="rect">
            <a:avLst/>
          </a:prstGeom>
          <a:noFill/>
        </p:spPr>
        <p:txBody>
          <a:bodyPr wrap="square" rtlCol="0">
            <a:spAutoFit/>
          </a:bodyPr>
          <a:lstStyle/>
          <a:p>
            <a:pPr marL="457200" indent="-457200">
              <a:lnSpc>
                <a:spcPct val="80000"/>
              </a:lnSpc>
              <a:buFont typeface="Arial" panose="020B0604020202020204" pitchFamily="34" charset="0"/>
              <a:buChar char="•"/>
            </a:pPr>
            <a:r>
              <a:rPr lang="en-GB" sz="3200" dirty="0">
                <a:latin typeface="KG First Time In Forever" panose="02000506000000020003" pitchFamily="2" charset="0"/>
                <a:ea typeface="KBScaredStraight" panose="02000603000000000000" pitchFamily="2" charset="0"/>
              </a:rPr>
              <a:t>Communist rule in North Korea has left many citizens in poverty with very little human rights.</a:t>
            </a:r>
          </a:p>
          <a:p>
            <a:pPr marL="457200" indent="-457200">
              <a:lnSpc>
                <a:spcPct val="80000"/>
              </a:lnSpc>
              <a:buFont typeface="Arial" panose="020B0604020202020204" pitchFamily="34" charset="0"/>
              <a:buChar char="•"/>
            </a:pPr>
            <a:endParaRPr lang="en-GB" sz="3200" dirty="0">
              <a:latin typeface="KG First Time In Forever" panose="02000506000000020003" pitchFamily="2" charset="0"/>
              <a:ea typeface="KBScaredStraight" panose="02000603000000000000" pitchFamily="2" charset="0"/>
            </a:endParaRPr>
          </a:p>
          <a:p>
            <a:pPr marL="457200" indent="-457200">
              <a:lnSpc>
                <a:spcPct val="80000"/>
              </a:lnSpc>
              <a:buFont typeface="Arial" panose="020B0604020202020204" pitchFamily="34" charset="0"/>
              <a:buChar char="•"/>
            </a:pPr>
            <a:r>
              <a:rPr lang="en-GB" sz="3200" dirty="0">
                <a:latin typeface="KG First Time In Forever" panose="02000506000000020003" pitchFamily="2" charset="0"/>
                <a:ea typeface="KBScaredStraight" panose="02000603000000000000" pitchFamily="2" charset="0"/>
              </a:rPr>
              <a:t>The North Korean government uses most of its resources on the military, so the people have access to few modern conveniences.</a:t>
            </a:r>
          </a:p>
          <a:p>
            <a:pPr marL="457200" indent="-457200">
              <a:lnSpc>
                <a:spcPct val="80000"/>
              </a:lnSpc>
              <a:buFont typeface="Arial" panose="020B0604020202020204" pitchFamily="34" charset="0"/>
              <a:buChar char="•"/>
            </a:pPr>
            <a:endParaRPr lang="en-GB" sz="3200" dirty="0">
              <a:latin typeface="KG First Time In Forever" panose="02000506000000020003" pitchFamily="2" charset="0"/>
              <a:ea typeface="KBScaredStraight" panose="02000603000000000000" pitchFamily="2" charset="0"/>
            </a:endParaRPr>
          </a:p>
          <a:p>
            <a:pPr marL="457200" indent="-457200">
              <a:lnSpc>
                <a:spcPct val="80000"/>
              </a:lnSpc>
              <a:buFont typeface="Arial" panose="020B0604020202020204" pitchFamily="34" charset="0"/>
              <a:buChar char="•"/>
            </a:pPr>
            <a:r>
              <a:rPr lang="en-GB" sz="3200" dirty="0">
                <a:latin typeface="KG First Time In Forever" panose="02000506000000020003" pitchFamily="2" charset="0"/>
                <a:ea typeface="KBScaredStraight" panose="02000603000000000000" pitchFamily="2" charset="0"/>
              </a:rPr>
              <a:t>In Vietnam, the government struggled for many years, but is finally starting to experience strong economic growth.</a:t>
            </a:r>
          </a:p>
        </p:txBody>
      </p:sp>
      <p:sp>
        <p:nvSpPr>
          <p:cNvPr id="9" name="TextBox 8"/>
          <p:cNvSpPr txBox="1"/>
          <p:nvPr/>
        </p:nvSpPr>
        <p:spPr>
          <a:xfrm>
            <a:off x="621967" y="6645780"/>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36520357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685801" y="0"/>
            <a:ext cx="7923626" cy="6858000"/>
          </a:xfrm>
          <a:prstGeom prst="rect">
            <a:avLst/>
          </a:prstGeom>
          <a:solidFill>
            <a:srgbClr val="68C7C3"/>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939733" y="0"/>
            <a:ext cx="7415813" cy="1423467"/>
          </a:xfrm>
          <a:prstGeom prst="rect">
            <a:avLst/>
          </a:prstGeom>
          <a:noFill/>
        </p:spPr>
        <p:txBody>
          <a:bodyPr wrap="none" lIns="68580" tIns="34290" rIns="68580" bIns="34290">
            <a:spAutoFit/>
          </a:bodyPr>
          <a:lstStyle/>
          <a:p>
            <a:pPr algn="ctr"/>
            <a:r>
              <a:rPr lang="en-US" sz="8800" b="1" dirty="0">
                <a:ln w="38100">
                  <a:solidFill>
                    <a:schemeClr val="tx1"/>
                  </a:solidFill>
                  <a:prstDash val="solid"/>
                </a:ln>
                <a:solidFill>
                  <a:srgbClr val="FDC112"/>
                </a:solidFill>
                <a:effectLst>
                  <a:glow rad="101600">
                    <a:srgbClr val="FEFFFF"/>
                  </a:glow>
                  <a:outerShdw blurRad="50800" dist="38100" dir="2700000" algn="tl" rotWithShape="0">
                    <a:prstClr val="black">
                      <a:alpha val="40000"/>
                    </a:prstClr>
                  </a:outerShdw>
                </a:effectLst>
                <a:latin typeface="KG Second Chances Solid" panose="02000000000000000000" pitchFamily="2" charset="0"/>
              </a:rPr>
              <a:t>Democracy</a:t>
            </a:r>
            <a:endParaRPr lang="en-US" sz="6600" b="1" dirty="0">
              <a:ln w="38100">
                <a:solidFill>
                  <a:schemeClr val="tx1"/>
                </a:solidFill>
                <a:prstDash val="solid"/>
              </a:ln>
              <a:solidFill>
                <a:srgbClr val="FDC112"/>
              </a:solidFill>
              <a:effectLst>
                <a:glow rad="101600">
                  <a:srgbClr val="FEFFFF"/>
                </a:glow>
                <a:outerShdw blurRad="50800" dist="38100" dir="2700000" algn="tl" rotWithShape="0">
                  <a:prstClr val="black">
                    <a:alpha val="40000"/>
                  </a:prstClr>
                </a:outerShdw>
              </a:effectLst>
              <a:latin typeface="KG Second Chances Solid" panose="02000000000000000000" pitchFamily="2" charset="0"/>
            </a:endParaRPr>
          </a:p>
        </p:txBody>
      </p:sp>
      <p:sp>
        <p:nvSpPr>
          <p:cNvPr id="8" name="TextBox 7"/>
          <p:cNvSpPr txBox="1"/>
          <p:nvPr/>
        </p:nvSpPr>
        <p:spPr>
          <a:xfrm>
            <a:off x="748225" y="1440096"/>
            <a:ext cx="7798777" cy="4529381"/>
          </a:xfrm>
          <a:prstGeom prst="rect">
            <a:avLst/>
          </a:prstGeom>
          <a:noFill/>
        </p:spPr>
        <p:txBody>
          <a:bodyPr wrap="square" rtlCol="0">
            <a:spAutoFit/>
          </a:bodyPr>
          <a:lstStyle/>
          <a:p>
            <a:pPr marL="457200" indent="-457200">
              <a:lnSpc>
                <a:spcPct val="80000"/>
              </a:lnSpc>
              <a:buFont typeface="Arial" panose="020B0604020202020204" pitchFamily="34" charset="0"/>
              <a:buChar char="•"/>
            </a:pPr>
            <a:r>
              <a:rPr lang="en-GB" sz="3000" dirty="0">
                <a:latin typeface="KG First Time In Forever" panose="02000506000000020003" pitchFamily="2" charset="0"/>
                <a:ea typeface="KBScaredStraight" panose="02000603000000000000" pitchFamily="2" charset="0"/>
              </a:rPr>
              <a:t>In order to protect democracy and citizens’ individual freedoms and rights, the US intervened in both Korea and Vietnam.</a:t>
            </a:r>
          </a:p>
          <a:p>
            <a:pPr marL="457200" indent="-457200">
              <a:lnSpc>
                <a:spcPct val="80000"/>
              </a:lnSpc>
              <a:buFont typeface="Arial" panose="020B0604020202020204" pitchFamily="34" charset="0"/>
              <a:buChar char="•"/>
            </a:pPr>
            <a:endParaRPr lang="en-GB" sz="3000" dirty="0">
              <a:latin typeface="KG First Time In Forever" panose="02000506000000020003" pitchFamily="2" charset="0"/>
              <a:ea typeface="KBScaredStraight" panose="02000603000000000000" pitchFamily="2" charset="0"/>
            </a:endParaRPr>
          </a:p>
          <a:p>
            <a:pPr marL="457200" indent="-457200">
              <a:lnSpc>
                <a:spcPct val="80000"/>
              </a:lnSpc>
              <a:buFont typeface="Arial" panose="020B0604020202020204" pitchFamily="34" charset="0"/>
              <a:buChar char="•"/>
            </a:pPr>
            <a:r>
              <a:rPr lang="en-GB" sz="3000" dirty="0">
                <a:latin typeface="KG First Time In Forever" panose="02000506000000020003" pitchFamily="2" charset="0"/>
                <a:ea typeface="KBScaredStraight" panose="02000603000000000000" pitchFamily="2" charset="0"/>
              </a:rPr>
              <a:t>Even though America’s containment policy failed in keeping Communists out of Korea and Vietnam, worldwide, democracy eventually proved to be more successful.</a:t>
            </a:r>
          </a:p>
          <a:p>
            <a:pPr marL="457200" indent="-457200">
              <a:lnSpc>
                <a:spcPct val="80000"/>
              </a:lnSpc>
              <a:buFont typeface="Arial" panose="020B0604020202020204" pitchFamily="34" charset="0"/>
              <a:buChar char="•"/>
            </a:pPr>
            <a:endParaRPr lang="en-GB" sz="3000" dirty="0">
              <a:latin typeface="KG First Time In Forever" panose="02000506000000020003" pitchFamily="2" charset="0"/>
              <a:ea typeface="KBScaredStraight" panose="02000603000000000000" pitchFamily="2" charset="0"/>
            </a:endParaRPr>
          </a:p>
          <a:p>
            <a:pPr marL="457200" indent="-457200">
              <a:lnSpc>
                <a:spcPct val="80000"/>
              </a:lnSpc>
              <a:buFont typeface="Arial" panose="020B0604020202020204" pitchFamily="34" charset="0"/>
              <a:buChar char="•"/>
            </a:pPr>
            <a:r>
              <a:rPr lang="en-GB" sz="3000" dirty="0">
                <a:latin typeface="KG First Time In Forever" panose="02000506000000020003" pitchFamily="2" charset="0"/>
                <a:ea typeface="KBScaredStraight" panose="02000603000000000000" pitchFamily="2" charset="0"/>
              </a:rPr>
              <a:t>There are still a few Communist countries left today, but over time, more and more have made the switch to democracy.</a:t>
            </a:r>
          </a:p>
        </p:txBody>
      </p:sp>
      <p:sp>
        <p:nvSpPr>
          <p:cNvPr id="9" name="TextBox 8"/>
          <p:cNvSpPr txBox="1"/>
          <p:nvPr/>
        </p:nvSpPr>
        <p:spPr>
          <a:xfrm>
            <a:off x="621967" y="6645780"/>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17518539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4064" y="121024"/>
            <a:ext cx="8623964" cy="500137"/>
          </a:xfrm>
          <a:prstGeom prst="rect">
            <a:avLst/>
          </a:prstGeom>
          <a:noFill/>
        </p:spPr>
        <p:txBody>
          <a:bodyPr wrap="none" lIns="68580" tIns="34290" rIns="68580" bIns="34290">
            <a:spAutoFit/>
          </a:bodyPr>
          <a:lstStyle/>
          <a:p>
            <a:pPr algn="ctr"/>
            <a:r>
              <a:rPr lang="en-US" sz="2800" b="1" dirty="0">
                <a:ln w="28575">
                  <a:solidFill>
                    <a:sysClr val="windowText" lastClr="000000"/>
                  </a:solidFill>
                  <a:prstDash val="solid"/>
                </a:ln>
                <a:solidFill>
                  <a:srgbClr val="FFFFFF"/>
                </a:solidFill>
                <a:effectLst>
                  <a:outerShdw blurRad="38100" dist="22860" dir="5400000" algn="tl" rotWithShape="0">
                    <a:srgbClr val="000000">
                      <a:alpha val="30000"/>
                    </a:srgbClr>
                  </a:outerShdw>
                </a:effectLst>
                <a:latin typeface="KG Second Chances Solid" panose="02000000000000000000" pitchFamily="2" charset="0"/>
              </a:rPr>
              <a:t>Containment of Communism FOLDABLES </a:t>
            </a:r>
            <a:r>
              <a:rPr lang="en-US" sz="2800" b="1" dirty="0">
                <a:ln w="28575">
                  <a:solidFill>
                    <a:sysClr val="windowText" lastClr="000000"/>
                  </a:solidFill>
                  <a:prstDash val="solid"/>
                </a:ln>
                <a:solidFill>
                  <a:srgbClr val="FF0000"/>
                </a:solidFill>
                <a:effectLst>
                  <a:outerShdw blurRad="38100" dist="22860" dir="5400000" algn="tl" rotWithShape="0">
                    <a:srgbClr val="000000">
                      <a:alpha val="30000"/>
                    </a:srgbClr>
                  </a:outerShdw>
                </a:effectLst>
                <a:latin typeface="KG Second Chances Solid" panose="02000000000000000000" pitchFamily="2" charset="0"/>
              </a:rPr>
              <a:t>KEY</a:t>
            </a:r>
          </a:p>
        </p:txBody>
      </p:sp>
      <p:sp>
        <p:nvSpPr>
          <p:cNvPr id="7" name="TextBox 6"/>
          <p:cNvSpPr txBox="1"/>
          <p:nvPr/>
        </p:nvSpPr>
        <p:spPr>
          <a:xfrm>
            <a:off x="-74642" y="6680956"/>
            <a:ext cx="1989938" cy="230832"/>
          </a:xfrm>
          <a:prstGeom prst="rect">
            <a:avLst/>
          </a:prstGeom>
          <a:noFill/>
        </p:spPr>
        <p:txBody>
          <a:bodyPr wrap="square" rtlCol="0">
            <a:spAutoFit/>
          </a:bodyPr>
          <a:lstStyle/>
          <a:p>
            <a:r>
              <a:rPr lang="en-US" sz="900" dirty="0">
                <a:latin typeface="KBScaredStraight" panose="02000603000000000000" pitchFamily="2" charset="0"/>
                <a:ea typeface="KBScaredStraight" panose="02000603000000000000" pitchFamily="2" charset="0"/>
              </a:rPr>
              <a:t>©  Brain Wrinkles</a:t>
            </a:r>
          </a:p>
        </p:txBody>
      </p:sp>
      <p:sp>
        <p:nvSpPr>
          <p:cNvPr id="8" name="Rectangle 7"/>
          <p:cNvSpPr/>
          <p:nvPr/>
        </p:nvSpPr>
        <p:spPr>
          <a:xfrm>
            <a:off x="207747" y="121024"/>
            <a:ext cx="8796573" cy="655993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aphicFrame>
        <p:nvGraphicFramePr>
          <p:cNvPr id="2" name="Table 1"/>
          <p:cNvGraphicFramePr>
            <a:graphicFrameLocks noGrp="1"/>
          </p:cNvGraphicFramePr>
          <p:nvPr>
            <p:extLst>
              <p:ext uri="{D42A27DB-BD31-4B8C-83A1-F6EECF244321}">
                <p14:modId xmlns:p14="http://schemas.microsoft.com/office/powerpoint/2010/main" val="184092584"/>
              </p:ext>
            </p:extLst>
          </p:nvPr>
        </p:nvGraphicFramePr>
        <p:xfrm>
          <a:off x="325385" y="735124"/>
          <a:ext cx="8561296" cy="5524500"/>
        </p:xfrm>
        <a:graphic>
          <a:graphicData uri="http://schemas.openxmlformats.org/drawingml/2006/table">
            <a:tbl>
              <a:tblPr firstRow="1" bandRow="1">
                <a:tableStyleId>{5940675A-B579-460E-94D1-54222C63F5DA}</a:tableStyleId>
              </a:tblPr>
              <a:tblGrid>
                <a:gridCol w="2140324">
                  <a:extLst>
                    <a:ext uri="{9D8B030D-6E8A-4147-A177-3AD203B41FA5}">
                      <a16:colId xmlns:a16="http://schemas.microsoft.com/office/drawing/2014/main" val="20000"/>
                    </a:ext>
                  </a:extLst>
                </a:gridCol>
                <a:gridCol w="2140324">
                  <a:extLst>
                    <a:ext uri="{9D8B030D-6E8A-4147-A177-3AD203B41FA5}">
                      <a16:colId xmlns:a16="http://schemas.microsoft.com/office/drawing/2014/main" val="20001"/>
                    </a:ext>
                  </a:extLst>
                </a:gridCol>
                <a:gridCol w="2140324">
                  <a:extLst>
                    <a:ext uri="{9D8B030D-6E8A-4147-A177-3AD203B41FA5}">
                      <a16:colId xmlns:a16="http://schemas.microsoft.com/office/drawing/2014/main" val="20002"/>
                    </a:ext>
                  </a:extLst>
                </a:gridCol>
                <a:gridCol w="2140324">
                  <a:extLst>
                    <a:ext uri="{9D8B030D-6E8A-4147-A177-3AD203B41FA5}">
                      <a16:colId xmlns:a16="http://schemas.microsoft.com/office/drawing/2014/main" val="20003"/>
                    </a:ext>
                  </a:extLst>
                </a:gridCol>
              </a:tblGrid>
              <a:tr h="370840">
                <a:tc>
                  <a:txBody>
                    <a:bodyPr/>
                    <a:lstStyle/>
                    <a:p>
                      <a:pPr algn="ctr"/>
                      <a:endParaRPr lang="en-US" sz="3200" dirty="0">
                        <a:latin typeface="KG First Time In Forever" panose="02000506000000020003" pitchFamily="2" charset="0"/>
                      </a:endParaRPr>
                    </a:p>
                  </a:txBody>
                  <a:tcPr/>
                </a:tc>
                <a:tc>
                  <a:txBody>
                    <a:bodyPr/>
                    <a:lstStyle/>
                    <a:p>
                      <a:pPr algn="ctr"/>
                      <a:r>
                        <a:rPr lang="en-US" sz="3200" b="1" dirty="0">
                          <a:latin typeface="KG First Time In Forever" panose="02000506000000020003" pitchFamily="2" charset="0"/>
                        </a:rPr>
                        <a:t>Sides</a:t>
                      </a:r>
                    </a:p>
                  </a:txBody>
                  <a:tcPr/>
                </a:tc>
                <a:tc>
                  <a:txBody>
                    <a:bodyPr/>
                    <a:lstStyle/>
                    <a:p>
                      <a:pPr algn="ctr"/>
                      <a:r>
                        <a:rPr lang="en-US" sz="3200" b="1" dirty="0">
                          <a:latin typeface="KG First Time In Forever" panose="02000506000000020003" pitchFamily="2" charset="0"/>
                        </a:rPr>
                        <a:t>Causes</a:t>
                      </a:r>
                    </a:p>
                  </a:txBody>
                  <a:tcPr/>
                </a:tc>
                <a:tc>
                  <a:txBody>
                    <a:bodyPr/>
                    <a:lstStyle/>
                    <a:p>
                      <a:pPr algn="ctr"/>
                      <a:r>
                        <a:rPr lang="en-US" sz="3200" b="1" dirty="0">
                          <a:latin typeface="KG First Time In Forever" panose="02000506000000020003" pitchFamily="2" charset="0"/>
                        </a:rPr>
                        <a:t>Outcome</a:t>
                      </a:r>
                    </a:p>
                  </a:txBody>
                  <a:tcPr/>
                </a:tc>
                <a:extLst>
                  <a:ext uri="{0D108BD9-81ED-4DB2-BD59-A6C34878D82A}">
                    <a16:rowId xmlns:a16="http://schemas.microsoft.com/office/drawing/2014/main" val="10000"/>
                  </a:ext>
                </a:extLst>
              </a:tr>
              <a:tr h="370840">
                <a:tc>
                  <a:txBody>
                    <a:bodyPr/>
                    <a:lstStyle/>
                    <a:p>
                      <a:pPr algn="ctr"/>
                      <a:r>
                        <a:rPr lang="en-US" sz="3600" dirty="0">
                          <a:latin typeface="KG Eyes Wide Open" panose="02000506000000020004" pitchFamily="2" charset="0"/>
                        </a:rPr>
                        <a:t>Korean War</a:t>
                      </a:r>
                    </a:p>
                  </a:txBody>
                  <a:tcPr/>
                </a:tc>
                <a:tc>
                  <a:txBody>
                    <a:bodyPr/>
                    <a:lstStyle/>
                    <a:p>
                      <a:pPr algn="l"/>
                      <a:r>
                        <a:rPr lang="en-US" sz="1250" dirty="0">
                          <a:solidFill>
                            <a:srgbClr val="FF0000"/>
                          </a:solidFill>
                          <a:latin typeface="KG First Time In Forever" panose="02000506000000020003" pitchFamily="2" charset="0"/>
                        </a:rPr>
                        <a:t>North</a:t>
                      </a:r>
                      <a:r>
                        <a:rPr lang="en-US" sz="1250" baseline="0" dirty="0">
                          <a:solidFill>
                            <a:srgbClr val="FF0000"/>
                          </a:solidFill>
                          <a:latin typeface="KG First Time In Forever" panose="02000506000000020003" pitchFamily="2" charset="0"/>
                        </a:rPr>
                        <a:t> Korea, Soviet Union, &amp; China</a:t>
                      </a:r>
                    </a:p>
                    <a:p>
                      <a:pPr algn="l"/>
                      <a:endParaRPr lang="en-US" sz="1250" baseline="0" dirty="0">
                        <a:solidFill>
                          <a:srgbClr val="FF0000"/>
                        </a:solidFill>
                        <a:latin typeface="KG First Time In Forever" panose="02000506000000020003" pitchFamily="2" charset="0"/>
                      </a:endParaRPr>
                    </a:p>
                    <a:p>
                      <a:pPr algn="l"/>
                      <a:r>
                        <a:rPr lang="en-US" sz="1250" baseline="0" dirty="0">
                          <a:solidFill>
                            <a:srgbClr val="FF0000"/>
                          </a:solidFill>
                          <a:latin typeface="KG First Time In Forever" panose="02000506000000020003" pitchFamily="2" charset="0"/>
                        </a:rPr>
                        <a:t>South Korea, US, United Nations (20 member nations)</a:t>
                      </a:r>
                      <a:endParaRPr lang="en-US" sz="1250" dirty="0">
                        <a:solidFill>
                          <a:srgbClr val="FF0000"/>
                        </a:solidFill>
                        <a:latin typeface="KG First Time In Forever" panose="02000506000000020003" pitchFamily="2" charset="0"/>
                      </a:endParaRPr>
                    </a:p>
                  </a:txBody>
                  <a:tcPr/>
                </a:tc>
                <a:tc>
                  <a:txBody>
                    <a:bodyPr/>
                    <a:lstStyle/>
                    <a:p>
                      <a:pPr algn="l"/>
                      <a:r>
                        <a:rPr lang="en-US" sz="1250" dirty="0">
                          <a:solidFill>
                            <a:srgbClr val="FF0000"/>
                          </a:solidFill>
                          <a:latin typeface="KG First Time In Forever" panose="02000506000000020003" pitchFamily="2" charset="0"/>
                        </a:rPr>
                        <a:t>North Korea had communist government, South Korea was democratic</a:t>
                      </a:r>
                    </a:p>
                    <a:p>
                      <a:pPr algn="l"/>
                      <a:endParaRPr lang="en-US" sz="1250" dirty="0">
                        <a:solidFill>
                          <a:srgbClr val="FF0000"/>
                        </a:solidFill>
                        <a:latin typeface="KG First Time In Forever" panose="02000506000000020003" pitchFamily="2" charset="0"/>
                      </a:endParaRPr>
                    </a:p>
                    <a:p>
                      <a:pPr algn="l"/>
                      <a:r>
                        <a:rPr lang="en-US" sz="1250" dirty="0">
                          <a:solidFill>
                            <a:srgbClr val="FF0000"/>
                          </a:solidFill>
                          <a:latin typeface="KG First Time In Forever" panose="02000506000000020003" pitchFamily="2" charset="0"/>
                        </a:rPr>
                        <a:t>North Korea invaded South Korea</a:t>
                      </a:r>
                      <a:r>
                        <a:rPr lang="en-US" sz="1250" baseline="0" dirty="0">
                          <a:solidFill>
                            <a:srgbClr val="FF0000"/>
                          </a:solidFill>
                          <a:latin typeface="KG First Time In Forever" panose="02000506000000020003" pitchFamily="2" charset="0"/>
                        </a:rPr>
                        <a:t> n order to make country one unified communist state. US stepped in to help. China entered fight on N. Korea’s side.</a:t>
                      </a:r>
                      <a:endParaRPr lang="en-US" sz="1250" dirty="0">
                        <a:solidFill>
                          <a:srgbClr val="FF0000"/>
                        </a:solidFill>
                        <a:latin typeface="KG First Time In Forever" panose="02000506000000020003" pitchFamily="2" charset="0"/>
                      </a:endParaRPr>
                    </a:p>
                  </a:txBody>
                  <a:tcPr/>
                </a:tc>
                <a:tc>
                  <a:txBody>
                    <a:bodyPr/>
                    <a:lstStyle/>
                    <a:p>
                      <a:pPr algn="l"/>
                      <a:r>
                        <a:rPr lang="en-US" sz="1250" dirty="0">
                          <a:solidFill>
                            <a:srgbClr val="FF0000"/>
                          </a:solidFill>
                          <a:latin typeface="KG First Time In Forever" panose="02000506000000020003" pitchFamily="2" charset="0"/>
                        </a:rPr>
                        <a:t>War ended a stalemate – Korea remains divided into two separate</a:t>
                      </a:r>
                      <a:r>
                        <a:rPr lang="en-US" sz="1250" baseline="0" dirty="0">
                          <a:solidFill>
                            <a:srgbClr val="FF0000"/>
                          </a:solidFill>
                          <a:latin typeface="KG First Time In Forever" panose="02000506000000020003" pitchFamily="2" charset="0"/>
                        </a:rPr>
                        <a:t> Communist and democratic countries</a:t>
                      </a:r>
                      <a:endParaRPr lang="en-US" sz="1250" dirty="0">
                        <a:solidFill>
                          <a:srgbClr val="FF0000"/>
                        </a:solidFill>
                        <a:latin typeface="KG First Time In Forever" panose="02000506000000020003" pitchFamily="2" charset="0"/>
                      </a:endParaRPr>
                    </a:p>
                  </a:txBody>
                  <a:tcPr/>
                </a:tc>
                <a:extLst>
                  <a:ext uri="{0D108BD9-81ED-4DB2-BD59-A6C34878D82A}">
                    <a16:rowId xmlns:a16="http://schemas.microsoft.com/office/drawing/2014/main" val="10001"/>
                  </a:ext>
                </a:extLst>
              </a:tr>
              <a:tr h="2773381">
                <a:tc>
                  <a:txBody>
                    <a:bodyPr/>
                    <a:lstStyle/>
                    <a:p>
                      <a:pPr algn="ctr"/>
                      <a:r>
                        <a:rPr lang="en-US" sz="3600" dirty="0">
                          <a:latin typeface="KG Eyes Wide Open" panose="02000506000000020004" pitchFamily="2" charset="0"/>
                        </a:rPr>
                        <a:t>Vietnam War</a:t>
                      </a:r>
                    </a:p>
                  </a:txBody>
                  <a:tcPr/>
                </a:tc>
                <a:tc>
                  <a:txBody>
                    <a:bodyPr/>
                    <a:lstStyle/>
                    <a:p>
                      <a:pPr algn="l"/>
                      <a:r>
                        <a:rPr lang="en-US" sz="1250" dirty="0">
                          <a:solidFill>
                            <a:srgbClr val="FF0000"/>
                          </a:solidFill>
                          <a:latin typeface="KG First Time In Forever" panose="02000506000000020003" pitchFamily="2" charset="0"/>
                        </a:rPr>
                        <a:t>North Vietnam,</a:t>
                      </a:r>
                      <a:r>
                        <a:rPr lang="en-US" sz="1250" baseline="0" dirty="0">
                          <a:solidFill>
                            <a:srgbClr val="FF0000"/>
                          </a:solidFill>
                          <a:latin typeface="KG First Time In Forever" panose="02000506000000020003" pitchFamily="2" charset="0"/>
                        </a:rPr>
                        <a:t> Soviet Union, China</a:t>
                      </a:r>
                    </a:p>
                    <a:p>
                      <a:pPr algn="l"/>
                      <a:endParaRPr lang="en-US" sz="1250" baseline="0" dirty="0">
                        <a:solidFill>
                          <a:srgbClr val="FF0000"/>
                        </a:solidFill>
                        <a:latin typeface="KG First Time In Forever" panose="02000506000000020003" pitchFamily="2" charset="0"/>
                      </a:endParaRPr>
                    </a:p>
                    <a:p>
                      <a:pPr algn="l"/>
                      <a:r>
                        <a:rPr lang="en-US" sz="1250" baseline="0" dirty="0">
                          <a:solidFill>
                            <a:srgbClr val="FF0000"/>
                          </a:solidFill>
                          <a:latin typeface="KG First Time In Forever" panose="02000506000000020003" pitchFamily="2" charset="0"/>
                        </a:rPr>
                        <a:t>South Vietnam, United States, Australia, New Zealand, South Korea, Thailand, Philippines</a:t>
                      </a:r>
                      <a:endParaRPr lang="en-US" sz="1250" dirty="0">
                        <a:solidFill>
                          <a:srgbClr val="FF0000"/>
                        </a:solidFill>
                        <a:latin typeface="KG First Time In Forever" panose="02000506000000020003" pitchFamily="2" charset="0"/>
                      </a:endParaRPr>
                    </a:p>
                  </a:txBody>
                  <a:tcPr/>
                </a:tc>
                <a:tc>
                  <a:txBody>
                    <a:bodyPr/>
                    <a:lstStyle/>
                    <a:p>
                      <a:pPr algn="l"/>
                      <a:r>
                        <a:rPr lang="en-US" sz="1250" dirty="0">
                          <a:solidFill>
                            <a:srgbClr val="FF0000"/>
                          </a:solidFill>
                          <a:latin typeface="KG First Time In Forever" panose="02000506000000020003" pitchFamily="2" charset="0"/>
                        </a:rPr>
                        <a:t>After WII, North Vietnam</a:t>
                      </a:r>
                      <a:r>
                        <a:rPr lang="en-US" sz="1250" baseline="0" dirty="0">
                          <a:solidFill>
                            <a:srgbClr val="FF0000"/>
                          </a:solidFill>
                          <a:latin typeface="KG First Time In Forever" panose="02000506000000020003" pitchFamily="2" charset="0"/>
                        </a:rPr>
                        <a:t> was Communist; South Vietnam was democratic</a:t>
                      </a:r>
                    </a:p>
                    <a:p>
                      <a:pPr algn="l"/>
                      <a:endParaRPr lang="en-US" sz="1250" baseline="0" dirty="0">
                        <a:solidFill>
                          <a:srgbClr val="FF0000"/>
                        </a:solidFill>
                        <a:latin typeface="KG First Time In Forever" panose="02000506000000020003" pitchFamily="2" charset="0"/>
                      </a:endParaRPr>
                    </a:p>
                    <a:p>
                      <a:pPr algn="l"/>
                      <a:r>
                        <a:rPr lang="en-US" sz="1250" dirty="0">
                          <a:solidFill>
                            <a:srgbClr val="FF0000"/>
                          </a:solidFill>
                          <a:latin typeface="KG First Time In Forever" panose="02000506000000020003" pitchFamily="2" charset="0"/>
                        </a:rPr>
                        <a:t>North</a:t>
                      </a:r>
                      <a:r>
                        <a:rPr lang="en-US" sz="1250" baseline="0" dirty="0">
                          <a:solidFill>
                            <a:srgbClr val="FF0000"/>
                          </a:solidFill>
                          <a:latin typeface="KG First Time In Forever" panose="02000506000000020003" pitchFamily="2" charset="0"/>
                        </a:rPr>
                        <a:t> Vietnam invaded South Vietnam in hopes of bringing entire country under Communist rule.</a:t>
                      </a:r>
                    </a:p>
                    <a:p>
                      <a:pPr algn="l"/>
                      <a:endParaRPr lang="en-US" sz="1250" baseline="0" dirty="0">
                        <a:solidFill>
                          <a:srgbClr val="FF0000"/>
                        </a:solidFill>
                        <a:latin typeface="KG First Time In Forever" panose="02000506000000020003" pitchFamily="2" charset="0"/>
                      </a:endParaRPr>
                    </a:p>
                    <a:p>
                      <a:pPr algn="l"/>
                      <a:r>
                        <a:rPr lang="en-US" sz="1250" baseline="0" dirty="0">
                          <a:solidFill>
                            <a:srgbClr val="FF0000"/>
                          </a:solidFill>
                          <a:latin typeface="KG First Time In Forever" panose="02000506000000020003" pitchFamily="2" charset="0"/>
                        </a:rPr>
                        <a:t>US promised to support South Vietnam’s democracy, so sent weapons and troops</a:t>
                      </a:r>
                    </a:p>
                  </a:txBody>
                  <a:tcPr/>
                </a:tc>
                <a:tc>
                  <a:txBody>
                    <a:bodyPr/>
                    <a:lstStyle/>
                    <a:p>
                      <a:pPr algn="l"/>
                      <a:r>
                        <a:rPr lang="en-US" sz="1250" dirty="0">
                          <a:solidFill>
                            <a:srgbClr val="FF0000"/>
                          </a:solidFill>
                          <a:latin typeface="KG First Time In Forever" panose="02000506000000020003" pitchFamily="2" charset="0"/>
                        </a:rPr>
                        <a:t>South Vietnamese were better prepared, but North</a:t>
                      </a:r>
                      <a:r>
                        <a:rPr lang="en-US" sz="1250" baseline="0" dirty="0">
                          <a:solidFill>
                            <a:srgbClr val="FF0000"/>
                          </a:solidFill>
                          <a:latin typeface="KG First Time In Forever" panose="02000506000000020003" pitchFamily="2" charset="0"/>
                        </a:rPr>
                        <a:t> Vietnam had Vietcong on its side (used guerilla warfare)</a:t>
                      </a:r>
                    </a:p>
                    <a:p>
                      <a:pPr algn="l"/>
                      <a:endParaRPr lang="en-US" sz="1250" baseline="0" dirty="0">
                        <a:solidFill>
                          <a:srgbClr val="FF0000"/>
                        </a:solidFill>
                        <a:latin typeface="KG First Time In Forever" panose="02000506000000020003" pitchFamily="2" charset="0"/>
                      </a:endParaRPr>
                    </a:p>
                    <a:p>
                      <a:pPr algn="l"/>
                      <a:r>
                        <a:rPr lang="en-US" sz="1250" baseline="0" dirty="0">
                          <a:solidFill>
                            <a:srgbClr val="FF0000"/>
                          </a:solidFill>
                          <a:latin typeface="KG First Time In Forever" panose="02000506000000020003" pitchFamily="2" charset="0"/>
                        </a:rPr>
                        <a:t>Many people in US protested the war—too much money and too many deaths</a:t>
                      </a:r>
                    </a:p>
                    <a:p>
                      <a:pPr algn="l"/>
                      <a:endParaRPr lang="en-US" sz="1250" baseline="0" dirty="0">
                        <a:solidFill>
                          <a:srgbClr val="FF0000"/>
                        </a:solidFill>
                        <a:latin typeface="KG First Time In Forever" panose="02000506000000020003" pitchFamily="2" charset="0"/>
                      </a:endParaRPr>
                    </a:p>
                    <a:p>
                      <a:pPr algn="l"/>
                      <a:r>
                        <a:rPr lang="en-US" sz="1250" baseline="0" dirty="0">
                          <a:solidFill>
                            <a:srgbClr val="FF0000"/>
                          </a:solidFill>
                          <a:latin typeface="KG First Time In Forever" panose="02000506000000020003" pitchFamily="2" charset="0"/>
                        </a:rPr>
                        <a:t>America withdrew in 1973, South Vietnam surrendered in 1975</a:t>
                      </a:r>
                    </a:p>
                    <a:p>
                      <a:pPr algn="l"/>
                      <a:endParaRPr lang="en-US" sz="1250" baseline="0" dirty="0">
                        <a:solidFill>
                          <a:srgbClr val="FF0000"/>
                        </a:solidFill>
                        <a:latin typeface="KG First Time In Forever" panose="02000506000000020003" pitchFamily="2" charset="0"/>
                      </a:endParaRPr>
                    </a:p>
                    <a:p>
                      <a:pPr algn="l"/>
                      <a:r>
                        <a:rPr lang="en-US" sz="1250" baseline="0" dirty="0">
                          <a:solidFill>
                            <a:srgbClr val="FF0000"/>
                          </a:solidFill>
                          <a:latin typeface="KG First Time In Forever" panose="02000506000000020003" pitchFamily="2" charset="0"/>
                        </a:rPr>
                        <a:t>Vietnam is now one Communist state</a:t>
                      </a:r>
                      <a:endParaRPr lang="en-US" sz="1250" dirty="0">
                        <a:solidFill>
                          <a:srgbClr val="FF0000"/>
                        </a:solidFill>
                        <a:latin typeface="KG First Time In Forever" panose="02000506000000020003" pitchFamily="2" charset="0"/>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2908408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5400000">
            <a:off x="5762540" y="2963488"/>
            <a:ext cx="5563895" cy="931024"/>
          </a:xfrm>
          <a:prstGeom prst="rect">
            <a:avLst/>
          </a:prstGeom>
          <a:noFill/>
        </p:spPr>
        <p:txBody>
          <a:bodyPr wrap="none" lIns="68580" tIns="34290" rIns="68580" bIns="34290">
            <a:spAutoFit/>
          </a:bodyPr>
          <a:lstStyle/>
          <a:p>
            <a:pPr algn="ctr"/>
            <a:r>
              <a:rPr lang="en-US" sz="2800" b="1" dirty="0">
                <a:ln w="19050">
                  <a:solidFill>
                    <a:sysClr val="windowText" lastClr="000000"/>
                  </a:solidFill>
                  <a:prstDash val="solid"/>
                </a:ln>
                <a:solidFill>
                  <a:schemeClr val="bg2"/>
                </a:solidFill>
                <a:effectLst>
                  <a:outerShdw blurRad="38100" dist="22860" dir="5400000" algn="tl" rotWithShape="0">
                    <a:srgbClr val="000000">
                      <a:alpha val="30000"/>
                    </a:srgbClr>
                  </a:outerShdw>
                </a:effectLst>
                <a:latin typeface="KG Second Chances Solid" panose="02000000000000000000" pitchFamily="2" charset="0"/>
              </a:rPr>
              <a:t>Containment of Communism</a:t>
            </a:r>
          </a:p>
          <a:p>
            <a:pPr algn="ctr"/>
            <a:r>
              <a:rPr lang="en-US" sz="2800" b="1" dirty="0">
                <a:ln w="19050">
                  <a:solidFill>
                    <a:sysClr val="windowText" lastClr="000000"/>
                  </a:solidFill>
                  <a:prstDash val="solid"/>
                </a:ln>
                <a:solidFill>
                  <a:schemeClr val="bg2"/>
                </a:solidFill>
                <a:effectLst>
                  <a:outerShdw blurRad="38100" dist="22860" dir="5400000" algn="tl" rotWithShape="0">
                    <a:srgbClr val="000000">
                      <a:alpha val="30000"/>
                    </a:srgbClr>
                  </a:outerShdw>
                </a:effectLst>
                <a:latin typeface="KG Second Chances Solid" panose="02000000000000000000" pitchFamily="2" charset="0"/>
              </a:rPr>
              <a:t>Comprehension Check</a:t>
            </a:r>
          </a:p>
        </p:txBody>
      </p:sp>
      <p:sp>
        <p:nvSpPr>
          <p:cNvPr id="6" name="TextBox 5"/>
          <p:cNvSpPr txBox="1"/>
          <p:nvPr/>
        </p:nvSpPr>
        <p:spPr>
          <a:xfrm rot="5400000">
            <a:off x="771721" y="-595179"/>
            <a:ext cx="6482196" cy="8048357"/>
          </a:xfrm>
          <a:prstGeom prst="rect">
            <a:avLst/>
          </a:prstGeom>
          <a:noFill/>
        </p:spPr>
        <p:txBody>
          <a:bodyPr wrap="square" rtlCol="0">
            <a:spAutoFit/>
          </a:bodyPr>
          <a:lstStyle/>
          <a:p>
            <a:r>
              <a:rPr lang="en-US" sz="1250" dirty="0">
                <a:solidFill>
                  <a:sysClr val="windowText" lastClr="000000"/>
                </a:solidFill>
                <a:latin typeface="KG First Time In Forever" panose="02000506000000020003" pitchFamily="2" charset="0"/>
                <a:ea typeface="KBScaredStraight" panose="02000603000000000000" pitchFamily="2" charset="0"/>
              </a:rPr>
              <a:t>1. What was the goal of the United States’ containment policy?</a:t>
            </a:r>
          </a:p>
          <a:p>
            <a:r>
              <a:rPr lang="en-US" sz="1250" dirty="0">
                <a:solidFill>
                  <a:srgbClr val="FF0000"/>
                </a:solidFill>
                <a:latin typeface="KG First Time In Forever" panose="02000506000000020003" pitchFamily="2" charset="0"/>
                <a:ea typeface="KBScaredStraight" panose="02000603000000000000" pitchFamily="2" charset="0"/>
              </a:rPr>
              <a:t>To keep Communism from spreading</a:t>
            </a:r>
          </a:p>
          <a:p>
            <a:r>
              <a:rPr lang="en-US" sz="1250" dirty="0">
                <a:solidFill>
                  <a:sysClr val="windowText" lastClr="000000"/>
                </a:solidFill>
                <a:latin typeface="KG First Time In Forever" panose="02000506000000020003" pitchFamily="2" charset="0"/>
                <a:ea typeface="KBScaredStraight" panose="02000603000000000000" pitchFamily="2" charset="0"/>
              </a:rPr>
              <a:t>2. How does the “domino theory” relate to Communism and Southern and Eastern Asian countries?</a:t>
            </a:r>
          </a:p>
          <a:p>
            <a:r>
              <a:rPr lang="en-US" sz="1250" dirty="0">
                <a:solidFill>
                  <a:srgbClr val="FF0000"/>
                </a:solidFill>
                <a:latin typeface="KG First Time In Forever" panose="02000506000000020003" pitchFamily="2" charset="0"/>
                <a:ea typeface="KBScaredStraight" panose="02000603000000000000" pitchFamily="2" charset="0"/>
              </a:rPr>
              <a:t>Idea that countries near a newly Communist country would turn to Communism themselves; US got worried about this after China became Communist in 1949</a:t>
            </a:r>
          </a:p>
          <a:p>
            <a:r>
              <a:rPr lang="en-US" sz="1250" dirty="0">
                <a:solidFill>
                  <a:sysClr val="windowText" lastClr="000000"/>
                </a:solidFill>
                <a:latin typeface="KG First Time In Forever" panose="02000506000000020003" pitchFamily="2" charset="0"/>
                <a:ea typeface="KBScaredStraight" panose="02000603000000000000" pitchFamily="2" charset="0"/>
              </a:rPr>
              <a:t>3. How was the Korean Peninsula divided after World War II?</a:t>
            </a:r>
          </a:p>
          <a:p>
            <a:r>
              <a:rPr lang="en-US" sz="1250" dirty="0">
                <a:solidFill>
                  <a:srgbClr val="FF0000"/>
                </a:solidFill>
                <a:latin typeface="KG First Time In Forever" panose="02000506000000020003" pitchFamily="2" charset="0"/>
                <a:ea typeface="KBScaredStraight" panose="02000603000000000000" pitchFamily="2" charset="0"/>
              </a:rPr>
              <a:t>Soviet Union was responsible for north of the 38</a:t>
            </a:r>
            <a:r>
              <a:rPr lang="en-US" sz="1250" baseline="30000" dirty="0">
                <a:solidFill>
                  <a:srgbClr val="FF0000"/>
                </a:solidFill>
                <a:latin typeface="KG First Time In Forever" panose="02000506000000020003" pitchFamily="2" charset="0"/>
                <a:ea typeface="KBScaredStraight" panose="02000603000000000000" pitchFamily="2" charset="0"/>
              </a:rPr>
              <a:t>th</a:t>
            </a:r>
            <a:r>
              <a:rPr lang="en-US" sz="1250" dirty="0">
                <a:solidFill>
                  <a:srgbClr val="FF0000"/>
                </a:solidFill>
                <a:latin typeface="KG First Time In Forever" panose="02000506000000020003" pitchFamily="2" charset="0"/>
                <a:ea typeface="KBScaredStraight" panose="02000603000000000000" pitchFamily="2" charset="0"/>
              </a:rPr>
              <a:t> parallel and set up a Communist government there; US set up a democratic government and capitalist economy</a:t>
            </a:r>
          </a:p>
          <a:p>
            <a:r>
              <a:rPr lang="en-US" sz="1250" dirty="0">
                <a:solidFill>
                  <a:sysClr val="windowText" lastClr="000000"/>
                </a:solidFill>
                <a:latin typeface="KG First Time In Forever" panose="02000506000000020003" pitchFamily="2" charset="0"/>
                <a:ea typeface="KBScaredStraight" panose="02000603000000000000" pitchFamily="2" charset="0"/>
              </a:rPr>
              <a:t>4. What caused the Korean War?</a:t>
            </a:r>
          </a:p>
          <a:p>
            <a:r>
              <a:rPr lang="en-US" sz="1250" dirty="0">
                <a:solidFill>
                  <a:srgbClr val="FF0000"/>
                </a:solidFill>
                <a:latin typeface="KG First Time In Forever" panose="02000506000000020003" pitchFamily="2" charset="0"/>
                <a:ea typeface="KBScaredStraight" panose="02000603000000000000" pitchFamily="2" charset="0"/>
              </a:rPr>
              <a:t>North Korea invaded South Korea with help from Soviet Union; US sent troops to South Korea</a:t>
            </a:r>
          </a:p>
          <a:p>
            <a:r>
              <a:rPr lang="en-US" sz="1250" dirty="0">
                <a:solidFill>
                  <a:sysClr val="windowText" lastClr="000000"/>
                </a:solidFill>
                <a:latin typeface="KG First Time In Forever" panose="02000506000000020003" pitchFamily="2" charset="0"/>
                <a:ea typeface="KBScaredStraight" panose="02000603000000000000" pitchFamily="2" charset="0"/>
              </a:rPr>
              <a:t>5. What type of government does South Korea have today?</a:t>
            </a:r>
          </a:p>
          <a:p>
            <a:r>
              <a:rPr lang="en-US" sz="1250" dirty="0">
                <a:solidFill>
                  <a:srgbClr val="FF0000"/>
                </a:solidFill>
                <a:latin typeface="KG First Time In Forever" panose="02000506000000020003" pitchFamily="2" charset="0"/>
                <a:ea typeface="KBScaredStraight" panose="02000603000000000000" pitchFamily="2" charset="0"/>
              </a:rPr>
              <a:t>Democracy</a:t>
            </a:r>
          </a:p>
          <a:p>
            <a:r>
              <a:rPr lang="en-US" sz="1250" dirty="0">
                <a:solidFill>
                  <a:sysClr val="windowText" lastClr="000000"/>
                </a:solidFill>
                <a:latin typeface="KG First Time In Forever" panose="02000506000000020003" pitchFamily="2" charset="0"/>
                <a:ea typeface="KBScaredStraight" panose="02000603000000000000" pitchFamily="2" charset="0"/>
              </a:rPr>
              <a:t>6. What type of government does North Korea have today?</a:t>
            </a:r>
          </a:p>
          <a:p>
            <a:r>
              <a:rPr lang="en-US" sz="1250" dirty="0">
                <a:solidFill>
                  <a:srgbClr val="FF0000"/>
                </a:solidFill>
                <a:latin typeface="KG First Time In Forever" panose="02000506000000020003" pitchFamily="2" charset="0"/>
                <a:ea typeface="KBScaredStraight" panose="02000603000000000000" pitchFamily="2" charset="0"/>
              </a:rPr>
              <a:t>Communist autocracy</a:t>
            </a:r>
          </a:p>
          <a:p>
            <a:r>
              <a:rPr lang="en-US" sz="1250" dirty="0">
                <a:solidFill>
                  <a:sysClr val="windowText" lastClr="000000"/>
                </a:solidFill>
                <a:latin typeface="KG First Time In Forever" panose="02000506000000020003" pitchFamily="2" charset="0"/>
                <a:ea typeface="KBScaredStraight" panose="02000603000000000000" pitchFamily="2" charset="0"/>
              </a:rPr>
              <a:t>7. Who led a movement against French control of Vietnam?</a:t>
            </a:r>
          </a:p>
          <a:p>
            <a:r>
              <a:rPr lang="en-US" sz="1250" dirty="0">
                <a:solidFill>
                  <a:srgbClr val="FF0000"/>
                </a:solidFill>
                <a:latin typeface="KG First Time In Forever" panose="02000506000000020003" pitchFamily="2" charset="0"/>
                <a:ea typeface="KBScaredStraight" panose="02000603000000000000" pitchFamily="2" charset="0"/>
              </a:rPr>
              <a:t>Ho Chi Minh</a:t>
            </a:r>
          </a:p>
          <a:p>
            <a:r>
              <a:rPr lang="en-US" sz="1250" dirty="0">
                <a:solidFill>
                  <a:sysClr val="windowText" lastClr="000000"/>
                </a:solidFill>
                <a:latin typeface="KG First Time In Forever" panose="02000506000000020003" pitchFamily="2" charset="0"/>
                <a:ea typeface="KBScaredStraight" panose="02000603000000000000" pitchFamily="2" charset="0"/>
              </a:rPr>
              <a:t>8. After Ho Chi Minh’s Viet Minh defeated the French, why did the US not want him to have total control of Vietnam?</a:t>
            </a:r>
          </a:p>
          <a:p>
            <a:r>
              <a:rPr lang="en-US" sz="1250" dirty="0">
                <a:solidFill>
                  <a:srgbClr val="FF0000"/>
                </a:solidFill>
                <a:latin typeface="KG First Time In Forever" panose="02000506000000020003" pitchFamily="2" charset="0"/>
                <a:ea typeface="KBScaredStraight" panose="02000603000000000000" pitchFamily="2" charset="0"/>
              </a:rPr>
              <a:t>Minh favored Communism</a:t>
            </a:r>
          </a:p>
          <a:p>
            <a:r>
              <a:rPr lang="en-US" sz="1250" dirty="0">
                <a:solidFill>
                  <a:sysClr val="windowText" lastClr="000000"/>
                </a:solidFill>
                <a:latin typeface="KG First Time In Forever" panose="02000506000000020003" pitchFamily="2" charset="0"/>
                <a:ea typeface="KBScaredStraight" panose="02000603000000000000" pitchFamily="2" charset="0"/>
              </a:rPr>
              <a:t>9. How was Vietnam split along the 17</a:t>
            </a:r>
            <a:r>
              <a:rPr lang="en-US" sz="1250" baseline="30000" dirty="0">
                <a:solidFill>
                  <a:sysClr val="windowText" lastClr="000000"/>
                </a:solidFill>
                <a:latin typeface="KG First Time In Forever" panose="02000506000000020003" pitchFamily="2" charset="0"/>
                <a:ea typeface="KBScaredStraight" panose="02000603000000000000" pitchFamily="2" charset="0"/>
              </a:rPr>
              <a:t>th</a:t>
            </a:r>
            <a:r>
              <a:rPr lang="en-US" sz="1250" dirty="0">
                <a:solidFill>
                  <a:sysClr val="windowText" lastClr="000000"/>
                </a:solidFill>
                <a:latin typeface="KG First Time In Forever" panose="02000506000000020003" pitchFamily="2" charset="0"/>
                <a:ea typeface="KBScaredStraight" panose="02000603000000000000" pitchFamily="2" charset="0"/>
              </a:rPr>
              <a:t> parallel?</a:t>
            </a:r>
          </a:p>
          <a:p>
            <a:r>
              <a:rPr lang="en-US" sz="1250" dirty="0">
                <a:solidFill>
                  <a:srgbClr val="FF0000"/>
                </a:solidFill>
                <a:latin typeface="KG First Time In Forever" panose="02000506000000020003" pitchFamily="2" charset="0"/>
                <a:ea typeface="KBScaredStraight" panose="02000603000000000000" pitchFamily="2" charset="0"/>
              </a:rPr>
              <a:t>Ho Chi Minh set up a Communist government in North Vietnam and a democratic government was set up in the south</a:t>
            </a:r>
          </a:p>
          <a:p>
            <a:r>
              <a:rPr lang="en-US" sz="1250" dirty="0">
                <a:solidFill>
                  <a:sysClr val="windowText" lastClr="000000"/>
                </a:solidFill>
                <a:latin typeface="KG First Time In Forever" panose="02000506000000020003" pitchFamily="2" charset="0"/>
                <a:ea typeface="KBScaredStraight" panose="02000603000000000000" pitchFamily="2" charset="0"/>
              </a:rPr>
              <a:t>10. What was Ho Chi Minh’s goal when the North Vietnamese army invaded South Vietnam?</a:t>
            </a:r>
          </a:p>
          <a:p>
            <a:r>
              <a:rPr lang="en-US" sz="1250" dirty="0">
                <a:solidFill>
                  <a:srgbClr val="FF0000"/>
                </a:solidFill>
                <a:latin typeface="KG First Time In Forever" panose="02000506000000020003" pitchFamily="2" charset="0"/>
                <a:ea typeface="KBScaredStraight" panose="02000603000000000000" pitchFamily="2" charset="0"/>
              </a:rPr>
              <a:t>Uniting the entire country under Communist rule</a:t>
            </a:r>
          </a:p>
          <a:p>
            <a:r>
              <a:rPr lang="en-US" sz="1250" dirty="0">
                <a:solidFill>
                  <a:sysClr val="windowText" lastClr="000000"/>
                </a:solidFill>
                <a:latin typeface="KG First Time In Forever" panose="02000506000000020003" pitchFamily="2" charset="0"/>
                <a:ea typeface="KBScaredStraight" panose="02000603000000000000" pitchFamily="2" charset="0"/>
              </a:rPr>
              <a:t>11. What reasons did the US have for withdrawing its forces in 1969?</a:t>
            </a:r>
          </a:p>
          <a:p>
            <a:r>
              <a:rPr lang="en-US" sz="1250" dirty="0">
                <a:solidFill>
                  <a:srgbClr val="FF0000"/>
                </a:solidFill>
                <a:latin typeface="KG First Time In Forever" panose="02000506000000020003" pitchFamily="2" charset="0"/>
                <a:ea typeface="KBScaredStraight" panose="02000603000000000000" pitchFamily="2" charset="0"/>
              </a:rPr>
              <a:t>Many people were protesting the thousands of lives lost, the high cost of the war, and the lack of progress in winning</a:t>
            </a:r>
          </a:p>
          <a:p>
            <a:r>
              <a:rPr lang="en-US" sz="1250" dirty="0">
                <a:solidFill>
                  <a:sysClr val="windowText" lastClr="000000"/>
                </a:solidFill>
                <a:latin typeface="KG First Time In Forever" panose="02000506000000020003" pitchFamily="2" charset="0"/>
                <a:ea typeface="KBScaredStraight" panose="02000603000000000000" pitchFamily="2" charset="0"/>
              </a:rPr>
              <a:t>12. What type of government does Vietnam have today?</a:t>
            </a:r>
          </a:p>
          <a:p>
            <a:r>
              <a:rPr lang="en-US" sz="1250" dirty="0">
                <a:solidFill>
                  <a:srgbClr val="FF0000"/>
                </a:solidFill>
                <a:latin typeface="KG First Time In Forever" panose="02000506000000020003" pitchFamily="2" charset="0"/>
                <a:ea typeface="KBScaredStraight" panose="02000603000000000000" pitchFamily="2" charset="0"/>
              </a:rPr>
              <a:t>Communist </a:t>
            </a:r>
          </a:p>
          <a:p>
            <a:r>
              <a:rPr lang="en-US" sz="1250" dirty="0">
                <a:solidFill>
                  <a:sysClr val="windowText" lastClr="000000"/>
                </a:solidFill>
                <a:latin typeface="KG First Time In Forever" panose="02000506000000020003" pitchFamily="2" charset="0"/>
                <a:ea typeface="KBScaredStraight" panose="02000603000000000000" pitchFamily="2" charset="0"/>
              </a:rPr>
              <a:t>13. What were the main two reasons the US got involved in the Korean and Vietnam Wars?</a:t>
            </a:r>
          </a:p>
          <a:p>
            <a:r>
              <a:rPr lang="en-US" sz="1250" dirty="0">
                <a:solidFill>
                  <a:srgbClr val="FF0000"/>
                </a:solidFill>
                <a:latin typeface="KG First Time In Forever" panose="02000506000000020003" pitchFamily="2" charset="0"/>
                <a:ea typeface="KBScaredStraight" panose="02000603000000000000" pitchFamily="2" charset="0"/>
              </a:rPr>
              <a:t>To promote democracy and stop the spread of Communism</a:t>
            </a:r>
          </a:p>
          <a:p>
            <a:r>
              <a:rPr lang="en-US" sz="1250" dirty="0">
                <a:solidFill>
                  <a:sysClr val="windowText" lastClr="000000"/>
                </a:solidFill>
                <a:latin typeface="KG First Time In Forever" panose="02000506000000020003" pitchFamily="2" charset="0"/>
                <a:ea typeface="KBScaredStraight" panose="02000603000000000000" pitchFamily="2" charset="0"/>
              </a:rPr>
              <a:t>14. Why did the US defend South Korea and South Vietnam from the northern parts of each country?</a:t>
            </a:r>
          </a:p>
          <a:p>
            <a:r>
              <a:rPr lang="en-US" sz="1250" dirty="0">
                <a:solidFill>
                  <a:srgbClr val="FF0000"/>
                </a:solidFill>
                <a:latin typeface="KG First Time In Forever" panose="02000506000000020003" pitchFamily="2" charset="0"/>
                <a:ea typeface="KBScaredStraight" panose="02000603000000000000" pitchFamily="2" charset="0"/>
              </a:rPr>
              <a:t>To keep Communist northern governments from taking over</a:t>
            </a:r>
          </a:p>
          <a:p>
            <a:r>
              <a:rPr lang="en-US" sz="1250" dirty="0">
                <a:solidFill>
                  <a:sysClr val="windowText" lastClr="000000"/>
                </a:solidFill>
                <a:latin typeface="KG First Time In Forever" panose="02000506000000020003" pitchFamily="2" charset="0"/>
                <a:ea typeface="KBScaredStraight" panose="02000603000000000000" pitchFamily="2" charset="0"/>
              </a:rPr>
              <a:t>15. In your opinion, what type of government, democracy or communism, was ultimately more successful? Explain.</a:t>
            </a:r>
          </a:p>
          <a:p>
            <a:r>
              <a:rPr lang="en-US" sz="1250" dirty="0">
                <a:solidFill>
                  <a:srgbClr val="FF0000"/>
                </a:solidFill>
                <a:latin typeface="KG First Time In Forever" panose="02000506000000020003" pitchFamily="2" charset="0"/>
                <a:ea typeface="KBScaredStraight" panose="02000603000000000000" pitchFamily="2" charset="0"/>
              </a:rPr>
              <a:t>Answers will vary</a:t>
            </a:r>
          </a:p>
          <a:p>
            <a:endParaRPr lang="en-US" sz="1400" dirty="0">
              <a:solidFill>
                <a:sysClr val="windowText" lastClr="000000"/>
              </a:solidFill>
              <a:latin typeface="KG First Time In Forever" panose="02000506000000020003" pitchFamily="2" charset="0"/>
              <a:ea typeface="KBScaredStraight" panose="02000603000000000000" pitchFamily="2" charset="0"/>
            </a:endParaRPr>
          </a:p>
          <a:p>
            <a:endParaRPr lang="en-US" sz="1200" dirty="0">
              <a:solidFill>
                <a:sysClr val="windowText" lastClr="000000"/>
              </a:solidFill>
              <a:latin typeface="KG First Time In Forever" panose="02000506000000020003" pitchFamily="2" charset="0"/>
              <a:ea typeface="KBScaredStraight" panose="02000603000000000000" pitchFamily="2" charset="0"/>
            </a:endParaRPr>
          </a:p>
          <a:p>
            <a:endParaRPr lang="en-US" sz="1600" dirty="0">
              <a:solidFill>
                <a:sysClr val="windowText" lastClr="000000"/>
              </a:solidFill>
              <a:latin typeface="KG First Time In Forever" panose="02000506000000020003" pitchFamily="2" charset="0"/>
              <a:ea typeface="KBScaredStraight" panose="02000603000000000000" pitchFamily="2" charset="0"/>
            </a:endParaRPr>
          </a:p>
        </p:txBody>
      </p:sp>
      <p:sp>
        <p:nvSpPr>
          <p:cNvPr id="7" name="TextBox 6"/>
          <p:cNvSpPr txBox="1"/>
          <p:nvPr/>
        </p:nvSpPr>
        <p:spPr>
          <a:xfrm rot="5400000">
            <a:off x="-902640" y="879553"/>
            <a:ext cx="1989938" cy="230832"/>
          </a:xfrm>
          <a:prstGeom prst="rect">
            <a:avLst/>
          </a:prstGeom>
          <a:noFill/>
        </p:spPr>
        <p:txBody>
          <a:bodyPr wrap="square" rtlCol="0">
            <a:spAutoFit/>
          </a:bodyPr>
          <a:lstStyle/>
          <a:p>
            <a:r>
              <a:rPr lang="en-US" sz="900" dirty="0">
                <a:latin typeface="KBScaredStraight" panose="02000603000000000000" pitchFamily="2" charset="0"/>
                <a:ea typeface="KBScaredStraight" panose="02000603000000000000" pitchFamily="2" charset="0"/>
              </a:rPr>
              <a:t>© Brain Wrinkles</a:t>
            </a:r>
          </a:p>
        </p:txBody>
      </p:sp>
      <p:sp>
        <p:nvSpPr>
          <p:cNvPr id="8" name="Rectangle 7"/>
          <p:cNvSpPr/>
          <p:nvPr/>
        </p:nvSpPr>
        <p:spPr>
          <a:xfrm>
            <a:off x="207748" y="107576"/>
            <a:ext cx="8796572" cy="66428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7730613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596390"/>
            <a:ext cx="1989938" cy="261610"/>
          </a:xfrm>
          <a:prstGeom prst="rect">
            <a:avLst/>
          </a:prstGeom>
          <a:noFill/>
        </p:spPr>
        <p:txBody>
          <a:bodyPr wrap="square" rtlCol="0">
            <a:spAutoFit/>
          </a:bodyPr>
          <a:lstStyle/>
          <a:p>
            <a:r>
              <a:rPr lang="en-US" sz="1100" dirty="0">
                <a:latin typeface="KG First Time In Forever" panose="02000506000000020003" pitchFamily="2" charset="0"/>
                <a:ea typeface="KBScaredStraight" panose="02000603000000000000" pitchFamily="2" charset="0"/>
              </a:rPr>
              <a:t>© Brain Wrinkles</a:t>
            </a:r>
          </a:p>
        </p:txBody>
      </p:sp>
      <p:sp>
        <p:nvSpPr>
          <p:cNvPr id="3" name="Rectangle 2"/>
          <p:cNvSpPr/>
          <p:nvPr/>
        </p:nvSpPr>
        <p:spPr>
          <a:xfrm>
            <a:off x="1165250" y="112259"/>
            <a:ext cx="7115089" cy="623248"/>
          </a:xfrm>
          <a:prstGeom prst="rect">
            <a:avLst/>
          </a:prstGeom>
          <a:noFill/>
        </p:spPr>
        <p:txBody>
          <a:bodyPr wrap="none" lIns="68580" tIns="34290" rIns="68580" bIns="34290">
            <a:spAutoFit/>
          </a:bodyPr>
          <a:lstStyle/>
          <a:p>
            <a:pPr algn="ctr"/>
            <a:r>
              <a:rPr lang="en-US" sz="3600" b="1" dirty="0">
                <a:ln w="28575">
                  <a:solidFill>
                    <a:schemeClr val="tx1"/>
                  </a:solidFill>
                  <a:prstDash val="solid"/>
                </a:ln>
                <a:solidFill>
                  <a:schemeClr val="bg2"/>
                </a:solidFill>
                <a:effectLst>
                  <a:outerShdw blurRad="38100" dist="22860" dir="5400000" algn="tl" rotWithShape="0">
                    <a:srgbClr val="000000">
                      <a:alpha val="30000"/>
                    </a:srgbClr>
                  </a:outerShdw>
                </a:effectLst>
                <a:latin typeface="KG Second Chances Solid" panose="02000000000000000000" pitchFamily="2" charset="0"/>
              </a:rPr>
              <a:t>Containment of Communism</a:t>
            </a:r>
          </a:p>
        </p:txBody>
      </p:sp>
      <p:sp>
        <p:nvSpPr>
          <p:cNvPr id="9" name="TextBox 8"/>
          <p:cNvSpPr txBox="1"/>
          <p:nvPr/>
        </p:nvSpPr>
        <p:spPr>
          <a:xfrm>
            <a:off x="3092364" y="623248"/>
            <a:ext cx="2944906" cy="553998"/>
          </a:xfrm>
          <a:prstGeom prst="rect">
            <a:avLst/>
          </a:prstGeom>
          <a:noFill/>
        </p:spPr>
        <p:txBody>
          <a:bodyPr wrap="square" rtlCol="0">
            <a:spAutoFit/>
          </a:bodyPr>
          <a:lstStyle/>
          <a:p>
            <a:pPr algn="ctr"/>
            <a:r>
              <a:rPr lang="en-US" sz="3000" dirty="0">
                <a:latin typeface="KG Eyes Wide Open" panose="02000506000000020004" pitchFamily="2" charset="0"/>
                <a:ea typeface="KBScaredStraight" panose="02000603000000000000" pitchFamily="2" charset="0"/>
              </a:rPr>
              <a:t>Compare and Contrast</a:t>
            </a:r>
          </a:p>
        </p:txBody>
      </p:sp>
      <p:sp>
        <p:nvSpPr>
          <p:cNvPr id="10" name="TextBox 9"/>
          <p:cNvSpPr txBox="1"/>
          <p:nvPr/>
        </p:nvSpPr>
        <p:spPr>
          <a:xfrm>
            <a:off x="-630096" y="1282614"/>
            <a:ext cx="2944906" cy="830997"/>
          </a:xfrm>
          <a:prstGeom prst="rect">
            <a:avLst/>
          </a:prstGeom>
          <a:noFill/>
        </p:spPr>
        <p:txBody>
          <a:bodyPr wrap="square" rtlCol="0">
            <a:spAutoFit/>
          </a:bodyPr>
          <a:lstStyle/>
          <a:p>
            <a:pPr algn="ctr"/>
            <a:r>
              <a:rPr lang="en-US" sz="2400" dirty="0">
                <a:latin typeface="KG Second Chances Solid" panose="02000000000000000000" pitchFamily="2" charset="0"/>
                <a:ea typeface="KBScaredStraight" panose="02000603000000000000" pitchFamily="2" charset="0"/>
              </a:rPr>
              <a:t>Korean</a:t>
            </a:r>
          </a:p>
          <a:p>
            <a:pPr algn="ctr"/>
            <a:r>
              <a:rPr lang="en-US" sz="2400" dirty="0">
                <a:latin typeface="KG Second Chances Solid" panose="02000000000000000000" pitchFamily="2" charset="0"/>
                <a:ea typeface="KBScaredStraight" panose="02000603000000000000" pitchFamily="2" charset="0"/>
              </a:rPr>
              <a:t>Peninsula</a:t>
            </a:r>
            <a:endParaRPr lang="en-US" sz="1350" dirty="0">
              <a:latin typeface="KG Second Chances Solid" panose="02000000000000000000" pitchFamily="2" charset="0"/>
              <a:ea typeface="KBScaredStraight" panose="02000603000000000000" pitchFamily="2" charset="0"/>
            </a:endParaRPr>
          </a:p>
        </p:txBody>
      </p:sp>
      <p:sp>
        <p:nvSpPr>
          <p:cNvPr id="14" name="TextBox 13"/>
          <p:cNvSpPr txBox="1"/>
          <p:nvPr/>
        </p:nvSpPr>
        <p:spPr>
          <a:xfrm>
            <a:off x="6807886" y="1467279"/>
            <a:ext cx="2944906" cy="461665"/>
          </a:xfrm>
          <a:prstGeom prst="rect">
            <a:avLst/>
          </a:prstGeom>
          <a:noFill/>
        </p:spPr>
        <p:txBody>
          <a:bodyPr wrap="square" rtlCol="0">
            <a:spAutoFit/>
          </a:bodyPr>
          <a:lstStyle/>
          <a:p>
            <a:pPr algn="ctr"/>
            <a:r>
              <a:rPr lang="en-US" sz="2400" dirty="0">
                <a:latin typeface="KG Second Chances Solid" panose="02000000000000000000" pitchFamily="2" charset="0"/>
                <a:ea typeface="KBScaredStraight" panose="02000603000000000000" pitchFamily="2" charset="0"/>
              </a:rPr>
              <a:t>Vietnam</a:t>
            </a:r>
          </a:p>
        </p:txBody>
      </p:sp>
      <p:sp>
        <p:nvSpPr>
          <p:cNvPr id="2" name="Oval 1"/>
          <p:cNvSpPr/>
          <p:nvPr/>
        </p:nvSpPr>
        <p:spPr>
          <a:xfrm>
            <a:off x="798695" y="1261006"/>
            <a:ext cx="5486400" cy="5486400"/>
          </a:xfrm>
          <a:prstGeom prst="ellipse">
            <a:avLst/>
          </a:prstGeom>
          <a:noFill/>
          <a:ln w="762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p:cNvSpPr/>
          <p:nvPr/>
        </p:nvSpPr>
        <p:spPr>
          <a:xfrm>
            <a:off x="2837601" y="1261006"/>
            <a:ext cx="5486400" cy="5486400"/>
          </a:xfrm>
          <a:prstGeom prst="ellipse">
            <a:avLst/>
          </a:prstGeom>
          <a:noFill/>
          <a:ln w="762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703793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blipFill dpi="0" rotWithShape="1">
            <a:blip r:embed="rId3"/>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74812" y="594360"/>
            <a:ext cx="8686800" cy="5669280"/>
          </a:xfrm>
          <a:prstGeom prst="ellipse">
            <a:avLst/>
          </a:prstGeom>
          <a:solidFill>
            <a:schemeClr val="bg1">
              <a:alpha val="91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p:cNvSpPr/>
          <p:nvPr/>
        </p:nvSpPr>
        <p:spPr>
          <a:xfrm>
            <a:off x="357692" y="777240"/>
            <a:ext cx="8321040" cy="5303520"/>
          </a:xfrm>
          <a:prstGeom prst="ellipse">
            <a:avLst/>
          </a:prstGeom>
          <a:solidFill>
            <a:srgbClr val="FDC11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p:nvSpPr>
        <p:spPr>
          <a:xfrm>
            <a:off x="0" y="6646922"/>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
        <p:nvSpPr>
          <p:cNvPr id="6" name="Rectangle 5"/>
          <p:cNvSpPr/>
          <p:nvPr/>
        </p:nvSpPr>
        <p:spPr>
          <a:xfrm>
            <a:off x="382231" y="3045999"/>
            <a:ext cx="8379538" cy="1546577"/>
          </a:xfrm>
          <a:prstGeom prst="rect">
            <a:avLst/>
          </a:prstGeom>
          <a:noFill/>
        </p:spPr>
        <p:txBody>
          <a:bodyPr wrap="none" lIns="68580" tIns="34290" rIns="68580" bIns="34290">
            <a:spAutoFit/>
          </a:bodyPr>
          <a:lstStyle/>
          <a:p>
            <a:pPr algn="ctr"/>
            <a:r>
              <a:rPr lang="en-US" sz="9600" b="1" dirty="0">
                <a:ln w="57150">
                  <a:solidFill>
                    <a:sysClr val="windowText" lastClr="000000"/>
                  </a:solidFill>
                  <a:prstDash val="solid"/>
                </a:ln>
                <a:solidFill>
                  <a:srgbClr val="68C7C3"/>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rPr>
              <a:t>COMMUNISM</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0625" y="5187081"/>
            <a:ext cx="1463040" cy="1463040"/>
          </a:xfrm>
          <a:prstGeom prst="rect">
            <a:avLst/>
          </a:prstGeom>
          <a:effectLst>
            <a:outerShdw blurRad="63500" sx="102000" sy="102000" algn="ctr" rotWithShape="0">
              <a:prstClr val="black">
                <a:alpha val="40000"/>
              </a:prstClr>
            </a:outerShdw>
          </a:effectLst>
        </p:spPr>
      </p:pic>
      <p:sp>
        <p:nvSpPr>
          <p:cNvPr id="14" name="TextBox 13"/>
          <p:cNvSpPr txBox="1"/>
          <p:nvPr/>
        </p:nvSpPr>
        <p:spPr>
          <a:xfrm>
            <a:off x="578224" y="1728494"/>
            <a:ext cx="7879976" cy="1862048"/>
          </a:xfrm>
          <a:prstGeom prst="rect">
            <a:avLst/>
          </a:prstGeom>
          <a:noFill/>
        </p:spPr>
        <p:txBody>
          <a:bodyPr wrap="square" rtlCol="0">
            <a:spAutoFit/>
          </a:bodyPr>
          <a:lstStyle/>
          <a:p>
            <a:pPr algn="ctr"/>
            <a:r>
              <a:rPr lang="en-US" sz="11500" b="1" dirty="0">
                <a:ln w="28575">
                  <a:solidFill>
                    <a:schemeClr val="bg1"/>
                  </a:solidFill>
                </a:ln>
                <a:latin typeface="KG Eyes Wide Open" panose="02000506000000020004" pitchFamily="2" charset="0"/>
                <a:ea typeface="KBScaredStraight" panose="02000603000000000000" pitchFamily="2" charset="0"/>
              </a:rPr>
              <a:t>Containment of</a:t>
            </a:r>
          </a:p>
        </p:txBody>
      </p:sp>
    </p:spTree>
    <p:extLst>
      <p:ext uri="{BB962C8B-B14F-4D97-AF65-F5344CB8AC3E}">
        <p14:creationId xmlns:p14="http://schemas.microsoft.com/office/powerpoint/2010/main" val="2716933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74812" y="594360"/>
            <a:ext cx="8686800" cy="5669280"/>
          </a:xfrm>
          <a:prstGeom prst="ellipse">
            <a:avLst/>
          </a:prstGeom>
          <a:solidFill>
            <a:schemeClr val="bg1">
              <a:alpha val="91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p:cNvSpPr/>
          <p:nvPr/>
        </p:nvSpPr>
        <p:spPr>
          <a:xfrm>
            <a:off x="357692" y="777240"/>
            <a:ext cx="8321040" cy="5303520"/>
          </a:xfrm>
          <a:prstGeom prst="ellipse">
            <a:avLst/>
          </a:prstGeom>
          <a:solidFill>
            <a:srgbClr val="68C7C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p:nvSpPr>
        <p:spPr>
          <a:xfrm>
            <a:off x="0" y="6646922"/>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
        <p:nvSpPr>
          <p:cNvPr id="6" name="Rectangle 5"/>
          <p:cNvSpPr/>
          <p:nvPr/>
        </p:nvSpPr>
        <p:spPr>
          <a:xfrm>
            <a:off x="1215793" y="3045999"/>
            <a:ext cx="6712414" cy="1838965"/>
          </a:xfrm>
          <a:prstGeom prst="rect">
            <a:avLst/>
          </a:prstGeom>
          <a:noFill/>
        </p:spPr>
        <p:txBody>
          <a:bodyPr wrap="none" lIns="68580" tIns="34290" rIns="68580" bIns="34290">
            <a:spAutoFit/>
          </a:bodyPr>
          <a:lstStyle/>
          <a:p>
            <a:pPr algn="ctr"/>
            <a:r>
              <a:rPr lang="en-US" sz="11500" b="1" dirty="0">
                <a:ln w="57150">
                  <a:solidFill>
                    <a:sysClr val="windowText" lastClr="000000"/>
                  </a:solidFill>
                  <a:prstDash val="solid"/>
                </a:ln>
                <a:solidFill>
                  <a:srgbClr val="FDC112"/>
                </a:solidFill>
                <a:effectLst>
                  <a:glow rad="101600">
                    <a:srgbClr val="FFFFFF"/>
                  </a:glow>
                  <a:outerShdw blurRad="50800" dist="38100" dir="2700000" algn="tl" rotWithShape="0">
                    <a:prstClr val="black">
                      <a:alpha val="40000"/>
                    </a:prstClr>
                  </a:outerShdw>
                </a:effectLst>
                <a:latin typeface="KG Second Chances Solid" panose="02000000000000000000" pitchFamily="2" charset="0"/>
              </a:rPr>
              <a:t>SPREADS</a:t>
            </a:r>
          </a:p>
        </p:txBody>
      </p:sp>
      <p:sp>
        <p:nvSpPr>
          <p:cNvPr id="14" name="TextBox 13"/>
          <p:cNvSpPr txBox="1"/>
          <p:nvPr/>
        </p:nvSpPr>
        <p:spPr>
          <a:xfrm>
            <a:off x="578224" y="1728494"/>
            <a:ext cx="7879976" cy="1862048"/>
          </a:xfrm>
          <a:prstGeom prst="rect">
            <a:avLst/>
          </a:prstGeom>
          <a:noFill/>
        </p:spPr>
        <p:txBody>
          <a:bodyPr wrap="square" rtlCol="0">
            <a:spAutoFit/>
          </a:bodyPr>
          <a:lstStyle/>
          <a:p>
            <a:pPr algn="ctr"/>
            <a:r>
              <a:rPr lang="en-US" sz="11500" b="1" dirty="0">
                <a:ln w="28575">
                  <a:solidFill>
                    <a:schemeClr val="bg1"/>
                  </a:solidFill>
                </a:ln>
                <a:latin typeface="KG Eyes Wide Open" panose="02000506000000020004" pitchFamily="2" charset="0"/>
                <a:ea typeface="KBScaredStraight" panose="02000603000000000000" pitchFamily="2" charset="0"/>
              </a:rPr>
              <a:t>Communism</a:t>
            </a:r>
          </a:p>
        </p:txBody>
      </p:sp>
    </p:spTree>
    <p:extLst>
      <p:ext uri="{BB962C8B-B14F-4D97-AF65-F5344CB8AC3E}">
        <p14:creationId xmlns:p14="http://schemas.microsoft.com/office/powerpoint/2010/main" val="13057735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36454</TotalTime>
  <Words>4078</Words>
  <Application>Microsoft Office PowerPoint</Application>
  <PresentationFormat>On-screen Show (4:3)</PresentationFormat>
  <Paragraphs>485</Paragraphs>
  <Slides>75</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75</vt:i4>
      </vt:variant>
    </vt:vector>
  </HeadingPairs>
  <TitlesOfParts>
    <vt:vector size="85" baseType="lpstr">
      <vt:lpstr>Arial</vt:lpstr>
      <vt:lpstr>Calibri</vt:lpstr>
      <vt:lpstr>Calibri Light</vt:lpstr>
      <vt:lpstr>KBScaredStraight</vt:lpstr>
      <vt:lpstr>KG Eyes Wide Open</vt:lpstr>
      <vt:lpstr>KG First Time In Forever</vt:lpstr>
      <vt:lpstr>KG HAPPY</vt:lpstr>
      <vt:lpstr>KG HAPPY Solid</vt:lpstr>
      <vt:lpstr>KG Second Chances Solid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Trantow</dc:creator>
  <cp:lastModifiedBy>Cochran, Maisha</cp:lastModifiedBy>
  <cp:revision>408</cp:revision>
  <dcterms:created xsi:type="dcterms:W3CDTF">2014-12-29T15:18:45Z</dcterms:created>
  <dcterms:modified xsi:type="dcterms:W3CDTF">2023-01-30T20:28:07Z</dcterms:modified>
</cp:coreProperties>
</file>